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8"/>
  </p:notesMasterIdLst>
  <p:sldIdLst>
    <p:sldId id="302" r:id="rId5"/>
    <p:sldId id="335" r:id="rId6"/>
    <p:sldId id="336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337" r:id="rId23"/>
    <p:sldId id="319" r:id="rId24"/>
    <p:sldId id="320" r:id="rId25"/>
    <p:sldId id="321" r:id="rId26"/>
    <p:sldId id="322" r:id="rId27"/>
    <p:sldId id="323" r:id="rId28"/>
    <p:sldId id="324" r:id="rId29"/>
    <p:sldId id="325" r:id="rId30"/>
    <p:sldId id="327" r:id="rId31"/>
    <p:sldId id="338" r:id="rId32"/>
    <p:sldId id="328" r:id="rId33"/>
    <p:sldId id="339" r:id="rId34"/>
    <p:sldId id="329" r:id="rId35"/>
    <p:sldId id="330" r:id="rId36"/>
    <p:sldId id="331" r:id="rId37"/>
    <p:sldId id="340" r:id="rId38"/>
    <p:sldId id="332" r:id="rId39"/>
    <p:sldId id="333" r:id="rId40"/>
    <p:sldId id="280" r:id="rId41"/>
    <p:sldId id="301" r:id="rId42"/>
    <p:sldId id="281" r:id="rId43"/>
    <p:sldId id="282" r:id="rId44"/>
    <p:sldId id="283" r:id="rId45"/>
    <p:sldId id="285" r:id="rId46"/>
    <p:sldId id="286" r:id="rId47"/>
    <p:sldId id="287" r:id="rId48"/>
    <p:sldId id="288" r:id="rId49"/>
    <p:sldId id="334" r:id="rId50"/>
    <p:sldId id="296" r:id="rId51"/>
    <p:sldId id="297" r:id="rId52"/>
    <p:sldId id="298" r:id="rId53"/>
    <p:sldId id="299" r:id="rId54"/>
    <p:sldId id="300" r:id="rId55"/>
    <p:sldId id="341" r:id="rId56"/>
    <p:sldId id="342" r:id="rId57"/>
    <p:sldId id="343" r:id="rId58"/>
    <p:sldId id="344" r:id="rId59"/>
    <p:sldId id="345" r:id="rId60"/>
    <p:sldId id="346" r:id="rId61"/>
    <p:sldId id="347" r:id="rId62"/>
    <p:sldId id="348" r:id="rId63"/>
    <p:sldId id="349" r:id="rId64"/>
    <p:sldId id="363" r:id="rId65"/>
    <p:sldId id="364" r:id="rId66"/>
    <p:sldId id="365" r:id="rId67"/>
    <p:sldId id="366" r:id="rId68"/>
    <p:sldId id="350" r:id="rId69"/>
    <p:sldId id="351" r:id="rId70"/>
    <p:sldId id="352" r:id="rId71"/>
    <p:sldId id="367" r:id="rId72"/>
    <p:sldId id="353" r:id="rId73"/>
    <p:sldId id="354" r:id="rId74"/>
    <p:sldId id="355" r:id="rId75"/>
    <p:sldId id="356" r:id="rId76"/>
    <p:sldId id="357" r:id="rId77"/>
    <p:sldId id="368" r:id="rId78"/>
    <p:sldId id="358" r:id="rId79"/>
    <p:sldId id="359" r:id="rId80"/>
    <p:sldId id="360" r:id="rId81"/>
    <p:sldId id="361" r:id="rId82"/>
    <p:sldId id="369" r:id="rId83"/>
    <p:sldId id="373" r:id="rId84"/>
    <p:sldId id="370" r:id="rId85"/>
    <p:sldId id="371" r:id="rId86"/>
    <p:sldId id="372" r:id="rId87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External to Dispensary" id="{EAC13929-F35E-4416-85DF-1E304A23CD50}">
          <p14:sldIdLst>
            <p14:sldId id="302"/>
            <p14:sldId id="335"/>
            <p14:sldId id="336"/>
            <p14:sldId id="303"/>
            <p14:sldId id="304"/>
            <p14:sldId id="305"/>
            <p14:sldId id="306"/>
            <p14:sldId id="307"/>
            <p14:sldId id="308"/>
            <p14:sldId id="309"/>
          </p14:sldIdLst>
        </p14:section>
        <p14:section name="Dispensary" id="{77E8ADDF-CBE4-4DA1-97D8-EFEC033AEC01}">
          <p14:sldIdLst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37"/>
          </p14:sldIdLst>
        </p14:section>
        <p14:section name="Security" id="{2A062A47-7F78-4100-A426-B1F59187D372}">
          <p14:sldIdLst>
            <p14:sldId id="319"/>
            <p14:sldId id="320"/>
            <p14:sldId id="321"/>
            <p14:sldId id="322"/>
            <p14:sldId id="323"/>
            <p14:sldId id="324"/>
          </p14:sldIdLst>
        </p14:section>
        <p14:section name="Equipment and References" id="{3FA17B37-4314-46AD-99E3-59650D65B301}">
          <p14:sldIdLst>
            <p14:sldId id="325"/>
            <p14:sldId id="327"/>
            <p14:sldId id="338"/>
            <p14:sldId id="328"/>
            <p14:sldId id="339"/>
            <p14:sldId id="329"/>
            <p14:sldId id="330"/>
            <p14:sldId id="331"/>
            <p14:sldId id="340"/>
            <p14:sldId id="332"/>
            <p14:sldId id="333"/>
          </p14:sldIdLst>
        </p14:section>
        <p14:section name="Prescription" id="{CB710B31-0562-44BA-8FCB-FF4E2B078B50}">
          <p14:sldIdLst>
            <p14:sldId id="280"/>
            <p14:sldId id="301"/>
          </p14:sldIdLst>
        </p14:section>
        <p14:section name="Confidentiality" id="{7A2CADC2-64CD-41A8-AC85-FC60E080920F}">
          <p14:sldIdLst>
            <p14:sldId id="281"/>
            <p14:sldId id="282"/>
          </p14:sldIdLst>
        </p14:section>
        <p14:section name="Inventory Management" id="{6F5D2D91-6C78-4AD3-BA1C-3576C942B32E}">
          <p14:sldIdLst>
            <p14:sldId id="283"/>
            <p14:sldId id="285"/>
          </p14:sldIdLst>
        </p14:section>
        <p14:section name="Dispensed Products" id="{62E89692-562C-487C-965C-EE31A43FE469}">
          <p14:sldIdLst>
            <p14:sldId id="286"/>
            <p14:sldId id="287"/>
          </p14:sldIdLst>
        </p14:section>
        <p14:section name="Pharmacy Manager's Responsibilities" id="{17846513-8E10-4270-BE4D-03C3784F1A92}">
          <p14:sldIdLst>
            <p14:sldId id="288"/>
            <p14:sldId id="334"/>
          </p14:sldIdLst>
        </p14:section>
        <p14:section name="Central Pharmacy" id="{BB349CC5-9B91-4A00-8462-5837408058DB}">
          <p14:sldIdLst>
            <p14:sldId id="296"/>
            <p14:sldId id="297"/>
            <p14:sldId id="298"/>
            <p14:sldId id="299"/>
            <p14:sldId id="300"/>
            <p14:sldId id="341"/>
          </p14:sldIdLst>
        </p14:section>
        <p14:section name="Sterile Compounding - Anteroom" id="{314209BC-36D8-4D81-AEEB-075681AE8112}">
          <p14:sldIdLst>
            <p14:sldId id="342"/>
            <p14:sldId id="343"/>
            <p14:sldId id="344"/>
            <p14:sldId id="345"/>
          </p14:sldIdLst>
        </p14:section>
        <p14:section name="Sterile Compounding - Anteroom Equipment &amp; Supplies" id="{2802AED6-0180-44D3-A683-4C62D808AB74}">
          <p14:sldIdLst>
            <p14:sldId id="346"/>
            <p14:sldId id="347"/>
            <p14:sldId id="348"/>
            <p14:sldId id="349"/>
            <p14:sldId id="363"/>
            <p14:sldId id="364"/>
          </p14:sldIdLst>
        </p14:section>
        <p14:section name="Sterile Compounding - Clean Room" id="{58AD8271-F644-4EC4-BE62-092F1CB11825}">
          <p14:sldIdLst>
            <p14:sldId id="365"/>
            <p14:sldId id="366"/>
            <p14:sldId id="350"/>
            <p14:sldId id="351"/>
            <p14:sldId id="352"/>
            <p14:sldId id="367"/>
          </p14:sldIdLst>
        </p14:section>
        <p14:section name="Sterile Compounding - Other Area" id="{1C43F62F-0EF8-44F6-925B-655FB416510D}">
          <p14:sldIdLst>
            <p14:sldId id="353"/>
            <p14:sldId id="354"/>
            <p14:sldId id="355"/>
            <p14:sldId id="356"/>
            <p14:sldId id="357"/>
            <p14:sldId id="368"/>
            <p14:sldId id="358"/>
            <p14:sldId id="359"/>
          </p14:sldIdLst>
        </p14:section>
        <p14:section name="Sterile Compounding - Hazardous Sterile Compounding Additional Supplies" id="{6B5FBBCA-B38C-4793-9514-3DDB0CA9CD94}">
          <p14:sldIdLst>
            <p14:sldId id="360"/>
            <p14:sldId id="361"/>
            <p14:sldId id="369"/>
            <p14:sldId id="373"/>
          </p14:sldIdLst>
        </p14:section>
        <p14:section name="Sterile Compounding - Documentation" id="{41B83525-3E48-4856-A4E7-760225556BF0}">
          <p14:sldIdLst>
            <p14:sldId id="370"/>
            <p14:sldId id="371"/>
            <p14:sldId id="3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84" Type="http://schemas.openxmlformats.org/officeDocument/2006/relationships/slide" Target="slides/slide80.xml"/><Relationship Id="rId89" Type="http://schemas.openxmlformats.org/officeDocument/2006/relationships/presProps" Target="presProps.xml"/><Relationship Id="rId16" Type="http://schemas.openxmlformats.org/officeDocument/2006/relationships/slide" Target="slides/slide12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5" Type="http://schemas.openxmlformats.org/officeDocument/2006/relationships/slide" Target="slides/slide1.xml"/><Relationship Id="rId90" Type="http://schemas.openxmlformats.org/officeDocument/2006/relationships/viewProps" Target="viewProps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notesMaster" Target="notesMasters/notesMaster1.xml"/><Relationship Id="rId9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tableStyles" Target="tableStyles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7C6C9A-3815-426D-B8DD-9E734A15616D}" type="datetimeFigureOut">
              <a:rPr lang="en-CA" smtClean="0"/>
              <a:t>2022-06-28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27969E-777A-401C-9272-1FE391E77E6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7875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323BB-C13A-47C6-AA5B-8E0DB5E0C50F}" type="slidenum">
              <a:rPr lang="en-CA" smtClean="0"/>
              <a:t>81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5029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091E45-8EDA-48DC-B28F-F1B304239A30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3F859-DB59-4575-A8A6-1145C274B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203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091E45-8EDA-48DC-B28F-F1B304239A30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3F859-DB59-4575-A8A6-1145C274B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83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091E45-8EDA-48DC-B28F-F1B304239A30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3F859-DB59-4575-A8A6-1145C274B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86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091E45-8EDA-48DC-B28F-F1B304239A30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3F859-DB59-4575-A8A6-1145C274B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87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091E45-8EDA-48DC-B28F-F1B304239A30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3F859-DB59-4575-A8A6-1145C274B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17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091E45-8EDA-48DC-B28F-F1B304239A30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3F859-DB59-4575-A8A6-1145C274B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22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091E45-8EDA-48DC-B28F-F1B304239A30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3F859-DB59-4575-A8A6-1145C274B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019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091E45-8EDA-48DC-B28F-F1B304239A30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3F859-DB59-4575-A8A6-1145C274B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50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091E45-8EDA-48DC-B28F-F1B304239A30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3F859-DB59-4575-A8A6-1145C274B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095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091E45-8EDA-48DC-B28F-F1B304239A30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3F859-DB59-4575-A8A6-1145C274B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48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091E45-8EDA-48DC-B28F-F1B304239A30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3F859-DB59-4575-A8A6-1145C274B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5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76201" y="6621447"/>
            <a:ext cx="414745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9132-Telepharmacy_Preopening_Inspection_Digital_Evidence_Form v2022.1.pptx (Revised 2022-07-04)</a:t>
            </a:r>
            <a:endParaRPr lang="en-CA" sz="7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3F859-DB59-4575-A8A6-1145C274B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06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library.bcpharmacists.org/3_Registration_Licensure/5237-Pharmacy-Licensure-Guide.pdf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pra.ca/sites/default/files/2017-09/Mdl_Stnds_Pharmacy_Compounding_Hazardous_Sterile_Preparations_Nov2016_Revised_b.pdf" TargetMode="External"/><Relationship Id="rId2" Type="http://schemas.openxmlformats.org/officeDocument/2006/relationships/hyperlink" Target="https://www.napra.ca/sites/default/files/2017-09/Mdl_Stnds_Pharmacy_Compounding_NonHazardous_Sterile_Preparations_Nov2016_Revised_b.pdf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26598" y="1338931"/>
            <a:ext cx="10338804" cy="2387600"/>
          </a:xfrm>
        </p:spPr>
        <p:txBody>
          <a:bodyPr>
            <a:normAutofit/>
          </a:bodyPr>
          <a:lstStyle/>
          <a:p>
            <a:pPr algn="l"/>
            <a:r>
              <a:rPr lang="en-US" sz="4000" b="1" err="1"/>
              <a:t>Telepharmacy</a:t>
            </a:r>
            <a:r>
              <a:rPr lang="en-US" sz="4000" b="1"/>
              <a:t> (Community) </a:t>
            </a:r>
            <a:br>
              <a:rPr lang="en-US" sz="4000" b="1"/>
            </a:br>
            <a:r>
              <a:rPr lang="en-US" sz="4000" b="1"/>
              <a:t>Pre-opening/Change in Layout Inspection: </a:t>
            </a:r>
            <a:br>
              <a:rPr lang="en-US" sz="4000" b="1"/>
            </a:br>
            <a:r>
              <a:rPr lang="en-US" sz="4000" b="1"/>
              <a:t>Digital Evidence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521040"/>
              </p:ext>
            </p:extLst>
          </p:nvPr>
        </p:nvGraphicFramePr>
        <p:xfrm>
          <a:off x="926598" y="3834063"/>
          <a:ext cx="10338804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4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7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46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50">
                <a:tc gridSpan="3">
                  <a:txBody>
                    <a:bodyPr/>
                    <a:lstStyle/>
                    <a:p>
                      <a:r>
                        <a:rPr lang="en-US" err="1"/>
                        <a:t>Telepharmacy</a:t>
                      </a:r>
                      <a:r>
                        <a:rPr lang="en-US"/>
                        <a:t> Information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err="1"/>
                        <a:t>Teleparmacy</a:t>
                      </a:r>
                      <a:r>
                        <a:rPr lang="en-US"/>
                        <a:t> Operating Name: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Pharmacy Manager: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Contact Information: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Phone: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Email: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076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02227" y="231660"/>
            <a:ext cx="10515600" cy="587375"/>
          </a:xfrm>
        </p:spPr>
        <p:txBody>
          <a:bodyPr>
            <a:normAutofit/>
          </a:bodyPr>
          <a:lstStyle/>
          <a:p>
            <a:r>
              <a:rPr lang="en-US" sz="2900"/>
              <a:t>1g. Separate injection room for </a:t>
            </a:r>
            <a:r>
              <a:rPr lang="en-US" sz="2900" err="1"/>
              <a:t>iOAT</a:t>
            </a:r>
            <a:r>
              <a:rPr lang="en-US" sz="2900"/>
              <a:t> </a:t>
            </a:r>
            <a:r>
              <a:rPr lang="en-US" sz="2900" b="1" i="1"/>
              <a:t>or</a:t>
            </a:r>
            <a:r>
              <a:rPr lang="en-US" sz="2900"/>
              <a:t> </a:t>
            </a:r>
            <a:r>
              <a:rPr lang="en-US" sz="2900">
                <a:solidFill>
                  <a:srgbClr val="00B050"/>
                </a:solidFill>
              </a:rPr>
              <a:t>N/A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8001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807" y="298283"/>
            <a:ext cx="10515600" cy="549275"/>
          </a:xfrm>
        </p:spPr>
        <p:txBody>
          <a:bodyPr>
            <a:normAutofit/>
          </a:bodyPr>
          <a:lstStyle/>
          <a:p>
            <a:r>
              <a:rPr lang="en-US" sz="2900"/>
              <a:t>2a. Dispensary area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86690" y="1108363"/>
            <a:ext cx="1390222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246091" y="1825625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18127" y="1825625"/>
            <a:ext cx="5181600" cy="4351338"/>
          </a:xfrm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0523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81" y="270933"/>
            <a:ext cx="8689919" cy="499533"/>
          </a:xfrm>
        </p:spPr>
        <p:txBody>
          <a:bodyPr>
            <a:noAutofit/>
          </a:bodyPr>
          <a:lstStyle/>
          <a:p>
            <a:r>
              <a:rPr lang="en-US" sz="2900"/>
              <a:t>2b. Gate/door at the entrance into the dispensary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6729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5" y="293687"/>
            <a:ext cx="10515600" cy="523875"/>
          </a:xfrm>
        </p:spPr>
        <p:txBody>
          <a:bodyPr>
            <a:noAutofit/>
          </a:bodyPr>
          <a:lstStyle/>
          <a:p>
            <a:r>
              <a:rPr lang="en-US" sz="2900"/>
              <a:t>2c. Placeholder for College </a:t>
            </a:r>
            <a:r>
              <a:rPr lang="en-US" sz="2900" err="1"/>
              <a:t>licence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7092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339725"/>
            <a:ext cx="10515600" cy="434975"/>
          </a:xfrm>
        </p:spPr>
        <p:txBody>
          <a:bodyPr>
            <a:noAutofit/>
          </a:bodyPr>
          <a:lstStyle/>
          <a:p>
            <a:r>
              <a:rPr lang="en-US" sz="2900"/>
              <a:t>2d. Professional Service Area for Schedule 2 drugs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6873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292100"/>
            <a:ext cx="10515600" cy="536575"/>
          </a:xfrm>
        </p:spPr>
        <p:txBody>
          <a:bodyPr>
            <a:noAutofit/>
          </a:bodyPr>
          <a:lstStyle/>
          <a:p>
            <a:r>
              <a:rPr lang="en-US" sz="2900"/>
              <a:t>2e. Patient consultation area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8510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311150"/>
            <a:ext cx="10515600" cy="511175"/>
          </a:xfrm>
        </p:spPr>
        <p:txBody>
          <a:bodyPr>
            <a:noAutofit/>
          </a:bodyPr>
          <a:lstStyle/>
          <a:p>
            <a:r>
              <a:rPr lang="en-US" sz="2900"/>
              <a:t>2f. Dispensing counter and service counter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85618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950" y="307975"/>
            <a:ext cx="10515600" cy="498475"/>
          </a:xfrm>
        </p:spPr>
        <p:txBody>
          <a:bodyPr>
            <a:noAutofit/>
          </a:bodyPr>
          <a:lstStyle/>
          <a:p>
            <a:r>
              <a:rPr lang="en-US" sz="2900"/>
              <a:t>2g. Computer terminals for prescription 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33609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04" y="372646"/>
            <a:ext cx="10515600" cy="419966"/>
          </a:xfrm>
        </p:spPr>
        <p:txBody>
          <a:bodyPr>
            <a:normAutofit fontScale="90000"/>
          </a:bodyPr>
          <a:lstStyle/>
          <a:p>
            <a:r>
              <a:rPr lang="en-US" sz="3200"/>
              <a:t>2h. Shelving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15106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479" y="344071"/>
            <a:ext cx="10515600" cy="419966"/>
          </a:xfrm>
        </p:spPr>
        <p:txBody>
          <a:bodyPr>
            <a:normAutofit fontScale="90000"/>
          </a:bodyPr>
          <a:lstStyle/>
          <a:p>
            <a:r>
              <a:rPr lang="en-US" sz="3200"/>
              <a:t>2i. Double stainless steel sink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1926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/>
              <a:t>Tips to Avoid Delays (Read Appendix B of Pharmacy Licensure Guide)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90012"/>
          </a:xfrm>
        </p:spPr>
        <p:txBody>
          <a:bodyPr>
            <a:normAutofit/>
          </a:bodyPr>
          <a:lstStyle/>
          <a:p>
            <a:r>
              <a:rPr lang="en-US" sz="2000"/>
              <a:t>Ensure that you have read and understand the requirement(s) for each item in the Pharmacy Pre-opening Inspection Report before producing digital evidence. </a:t>
            </a:r>
          </a:p>
          <a:p>
            <a:r>
              <a:rPr lang="en-US" sz="2000"/>
              <a:t>The digital evidence for each item must demonstrate that the item </a:t>
            </a:r>
            <a:r>
              <a:rPr lang="en-US" sz="2000" b="1">
                <a:solidFill>
                  <a:srgbClr val="00B050"/>
                </a:solidFill>
              </a:rPr>
              <a:t>meets the legislative requirements</a:t>
            </a:r>
            <a:r>
              <a:rPr lang="en-US" sz="2000"/>
              <a:t>. A summary of all physical items required to be shown in digital evidence can be found in </a:t>
            </a:r>
            <a:r>
              <a:rPr lang="en-US" sz="2000">
                <a:hlinkClick r:id="rId2"/>
              </a:rPr>
              <a:t>Appendix B of the </a:t>
            </a:r>
            <a:r>
              <a:rPr lang="en-US" sz="2000" i="1">
                <a:hlinkClick r:id="rId2"/>
              </a:rPr>
              <a:t>Pharmacy Licensure Guide</a:t>
            </a:r>
            <a:r>
              <a:rPr lang="en-US" sz="2000" i="1"/>
              <a:t> </a:t>
            </a:r>
            <a:r>
              <a:rPr lang="en-US" sz="2000"/>
              <a:t>(Community Pharmacy and Telepharmacy Only).</a:t>
            </a:r>
          </a:p>
          <a:p>
            <a:r>
              <a:rPr lang="en-US" sz="2000"/>
              <a:t>The digital evidence must </a:t>
            </a:r>
            <a:r>
              <a:rPr lang="en-US" sz="2000" b="1">
                <a:solidFill>
                  <a:srgbClr val="00B050"/>
                </a:solidFill>
              </a:rPr>
              <a:t>provide sufficient context </a:t>
            </a:r>
            <a:r>
              <a:rPr lang="en-US" sz="2000"/>
              <a:t>for the College to determine whether the requirements are met. Use the guidelines in Appendix B when producing digital evidence.</a:t>
            </a:r>
          </a:p>
          <a:p>
            <a:r>
              <a:rPr lang="en-US" sz="2000"/>
              <a:t>The digital evidence must be recently produced at the site and </a:t>
            </a:r>
            <a:r>
              <a:rPr lang="en-US" sz="2000" b="1">
                <a:solidFill>
                  <a:srgbClr val="00B050"/>
                </a:solidFill>
              </a:rPr>
              <a:t>must not </a:t>
            </a:r>
            <a:r>
              <a:rPr lang="en-US" sz="2000"/>
              <a:t>be the same digital evidence that was previously submitted for the same location or another location. If there are photos that cannot be taken at the site, please advise.</a:t>
            </a:r>
          </a:p>
          <a:p>
            <a:r>
              <a:rPr lang="en-US" sz="2000"/>
              <a:t>You may submit digital evidence in the form of </a:t>
            </a:r>
            <a:r>
              <a:rPr lang="en-US" sz="2000" b="1">
                <a:solidFill>
                  <a:srgbClr val="00B050"/>
                </a:solidFill>
              </a:rPr>
              <a:t>pictures and video</a:t>
            </a:r>
            <a:r>
              <a:rPr lang="en-US" sz="2000"/>
              <a:t>. When submitting digital evidence ensure the email does not exceed 25mb in size. You may also upload your digital evidence to a cloud service and share the link via email.</a:t>
            </a:r>
          </a:p>
        </p:txBody>
      </p:sp>
    </p:spTree>
    <p:extLst>
      <p:ext uri="{BB962C8B-B14F-4D97-AF65-F5344CB8AC3E}">
        <p14:creationId xmlns:p14="http://schemas.microsoft.com/office/powerpoint/2010/main" val="10409201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637" y="269876"/>
            <a:ext cx="10515600" cy="503092"/>
          </a:xfrm>
        </p:spPr>
        <p:txBody>
          <a:bodyPr>
            <a:normAutofit/>
          </a:bodyPr>
          <a:lstStyle/>
          <a:p>
            <a:r>
              <a:rPr lang="en-US" sz="2900"/>
              <a:t>3a. Locked metal safe </a:t>
            </a:r>
            <a:r>
              <a:rPr lang="en-US" sz="2900">
                <a:solidFill>
                  <a:srgbClr val="00B050"/>
                </a:solidFill>
              </a:rPr>
              <a:t>OR</a:t>
            </a:r>
            <a:r>
              <a:rPr lang="en-US" sz="2900"/>
              <a:t> safe declaration 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29353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998" y="336261"/>
            <a:ext cx="10515600" cy="438439"/>
          </a:xfrm>
        </p:spPr>
        <p:txBody>
          <a:bodyPr>
            <a:normAutofit fontScale="90000"/>
          </a:bodyPr>
          <a:lstStyle/>
          <a:p>
            <a:r>
              <a:rPr lang="en-US" sz="3200"/>
              <a:t>3b. Security camera system AND surveillance signage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73297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945" y="307976"/>
            <a:ext cx="10515600" cy="410730"/>
          </a:xfrm>
        </p:spPr>
        <p:txBody>
          <a:bodyPr>
            <a:noAutofit/>
          </a:bodyPr>
          <a:lstStyle/>
          <a:p>
            <a:r>
              <a:rPr lang="en-US" sz="2900"/>
              <a:t>3c. Motion sensors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07685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132" y="289792"/>
            <a:ext cx="10515600" cy="475384"/>
          </a:xfrm>
        </p:spPr>
        <p:txBody>
          <a:bodyPr>
            <a:noAutofit/>
          </a:bodyPr>
          <a:lstStyle/>
          <a:p>
            <a:r>
              <a:rPr lang="en-US" sz="2900"/>
              <a:t>3d. Monitored alarm </a:t>
            </a:r>
            <a:r>
              <a:rPr lang="en-US" sz="2900" b="1" i="1"/>
              <a:t>or</a:t>
            </a:r>
            <a:r>
              <a:rPr lang="en-US" sz="2900"/>
              <a:t> </a:t>
            </a:r>
            <a:r>
              <a:rPr lang="en-US" sz="2900">
                <a:solidFill>
                  <a:srgbClr val="00B050"/>
                </a:solidFill>
              </a:rPr>
              <a:t>N/A</a:t>
            </a:r>
            <a:endParaRPr lang="en-US" sz="290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67425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257" y="268816"/>
            <a:ext cx="4783221" cy="465667"/>
          </a:xfrm>
        </p:spPr>
        <p:txBody>
          <a:bodyPr>
            <a:noAutofit/>
          </a:bodyPr>
          <a:lstStyle/>
          <a:p>
            <a:r>
              <a:rPr lang="en-US" sz="2900"/>
              <a:t>3e. Physical barriers </a:t>
            </a:r>
            <a:r>
              <a:rPr lang="en-US" sz="2900" b="1" i="1"/>
              <a:t>or</a:t>
            </a:r>
            <a:r>
              <a:rPr lang="en-US" sz="2900"/>
              <a:t> </a:t>
            </a:r>
            <a:r>
              <a:rPr lang="en-US" sz="2900">
                <a:solidFill>
                  <a:srgbClr val="00B050"/>
                </a:solidFill>
              </a:rPr>
              <a:t>N/A</a:t>
            </a:r>
            <a:endParaRPr lang="en-US" sz="29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794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257" y="268816"/>
            <a:ext cx="10234985" cy="465667"/>
          </a:xfrm>
        </p:spPr>
        <p:txBody>
          <a:bodyPr>
            <a:noAutofit/>
          </a:bodyPr>
          <a:lstStyle/>
          <a:p>
            <a:r>
              <a:rPr lang="en-US" sz="2900"/>
              <a:t>3f. Locked area for sharps containers (for </a:t>
            </a:r>
            <a:r>
              <a:rPr lang="en-US" sz="2900" err="1"/>
              <a:t>iOAT</a:t>
            </a:r>
            <a:r>
              <a:rPr lang="en-US" sz="2900"/>
              <a:t>) </a:t>
            </a:r>
            <a:r>
              <a:rPr lang="en-US" sz="2900" b="1" i="1"/>
              <a:t>or</a:t>
            </a:r>
            <a:r>
              <a:rPr lang="en-US" sz="2900"/>
              <a:t> </a:t>
            </a:r>
            <a:r>
              <a:rPr lang="en-US" sz="2900">
                <a:solidFill>
                  <a:srgbClr val="00B050"/>
                </a:solidFill>
              </a:rPr>
              <a:t>N/A</a:t>
            </a:r>
            <a:endParaRPr lang="en-US" sz="29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872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63760"/>
            <a:ext cx="10515600" cy="466148"/>
          </a:xfrm>
        </p:spPr>
        <p:txBody>
          <a:bodyPr>
            <a:noAutofit/>
          </a:bodyPr>
          <a:lstStyle/>
          <a:p>
            <a:r>
              <a:rPr lang="en-US" sz="2900"/>
              <a:t>4a. Equipment (general)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25569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50825"/>
            <a:ext cx="10515600" cy="587375"/>
          </a:xfrm>
        </p:spPr>
        <p:txBody>
          <a:bodyPr>
            <a:normAutofit/>
          </a:bodyPr>
          <a:lstStyle/>
          <a:p>
            <a:r>
              <a:rPr lang="en-US" sz="2900"/>
              <a:t>4b. Equipment (electronic recordkeeping) </a:t>
            </a:r>
            <a:r>
              <a:rPr lang="en-US" sz="2900" b="1" i="1"/>
              <a:t>or</a:t>
            </a:r>
            <a:r>
              <a:rPr lang="en-US" sz="2900"/>
              <a:t> </a:t>
            </a:r>
            <a:r>
              <a:rPr lang="en-US" sz="2900">
                <a:solidFill>
                  <a:srgbClr val="00B050"/>
                </a:solidFill>
              </a:rPr>
              <a:t>N/A</a:t>
            </a:r>
            <a:endParaRPr lang="en-US" sz="29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7" y="1031082"/>
            <a:ext cx="5157787" cy="823912"/>
          </a:xfrm>
        </p:spPr>
        <p:txBody>
          <a:bodyPr/>
          <a:lstStyle/>
          <a:p>
            <a:r>
              <a:rPr lang="en-CA"/>
              <a:t>1. Device (e.g. Scanner)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39788" y="1933576"/>
            <a:ext cx="5157787" cy="4256088"/>
          </a:xfrm>
        </p:spPr>
        <p:txBody>
          <a:bodyPr/>
          <a:lstStyle/>
          <a:p>
            <a:endParaRPr lang="en-CA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35515" y="1031082"/>
            <a:ext cx="5183188" cy="823912"/>
          </a:xfrm>
        </p:spPr>
        <p:txBody>
          <a:bodyPr/>
          <a:lstStyle/>
          <a:p>
            <a:r>
              <a:rPr lang="en-CA"/>
              <a:t>2. Backed Up Records Storage Area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200" y="1933576"/>
            <a:ext cx="5183188" cy="4256087"/>
          </a:xfrm>
        </p:spPr>
        <p:txBody>
          <a:bodyPr/>
          <a:lstStyle/>
          <a:p>
            <a:endParaRPr lang="en-CA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727109" y="2446484"/>
            <a:ext cx="787250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8727109" y="3048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7271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922" y="147036"/>
            <a:ext cx="5327803" cy="632110"/>
          </a:xfrm>
        </p:spPr>
        <p:txBody>
          <a:bodyPr>
            <a:normAutofit/>
          </a:bodyPr>
          <a:lstStyle/>
          <a:p>
            <a:r>
              <a:rPr lang="en-US" sz="2900"/>
              <a:t>4c. Prescription filing supplies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10016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88696"/>
            <a:ext cx="10515600" cy="507711"/>
          </a:xfrm>
        </p:spPr>
        <p:txBody>
          <a:bodyPr>
            <a:noAutofit/>
          </a:bodyPr>
          <a:lstStyle/>
          <a:p>
            <a:r>
              <a:rPr lang="en-US" sz="2900"/>
              <a:t>4d. Equipment (cold chain)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982808"/>
            <a:ext cx="5157787" cy="823912"/>
          </a:xfrm>
        </p:spPr>
        <p:txBody>
          <a:bodyPr/>
          <a:lstStyle/>
          <a:p>
            <a:r>
              <a:rPr lang="en-CA"/>
              <a:t>1. Refrigerator Thermometer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2000250"/>
            <a:ext cx="5157787" cy="4189413"/>
          </a:xfrm>
        </p:spPr>
        <p:txBody>
          <a:bodyPr/>
          <a:lstStyle/>
          <a:p>
            <a:endParaRPr lang="en-CA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982808"/>
            <a:ext cx="5183188" cy="823912"/>
          </a:xfrm>
        </p:spPr>
        <p:txBody>
          <a:bodyPr/>
          <a:lstStyle/>
          <a:p>
            <a:r>
              <a:rPr lang="en-CA"/>
              <a:t>2. Digital Thermometer/Temperature Monitoring System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6172200" y="2000250"/>
            <a:ext cx="5183188" cy="4189413"/>
          </a:xfrm>
        </p:spPr>
        <p:txBody>
          <a:bodyPr/>
          <a:lstStyle/>
          <a:p>
            <a:endParaRPr lang="en-CA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37309" y="11083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0250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/>
              <a:t>Which sections to complete?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200"/>
              <a:t>If you are applying for a </a:t>
            </a:r>
            <a:r>
              <a:rPr lang="en-US" sz="2200" b="1"/>
              <a:t>new </a:t>
            </a:r>
            <a:r>
              <a:rPr lang="en-US" sz="2200" b="1" err="1"/>
              <a:t>telepharmacy</a:t>
            </a:r>
            <a:r>
              <a:rPr lang="en-US" sz="2200" b="1"/>
              <a:t> licence:</a:t>
            </a:r>
          </a:p>
          <a:p>
            <a:pPr lvl="1"/>
            <a:r>
              <a:rPr lang="en-US" sz="2200"/>
              <a:t>Complete the </a:t>
            </a:r>
            <a:r>
              <a:rPr lang="en-US" sz="2200" u="sng"/>
              <a:t>entire report</a:t>
            </a:r>
            <a:r>
              <a:rPr lang="en-US" sz="2200"/>
              <a:t> and submit supporting digital evidence for each item in the report.  </a:t>
            </a:r>
          </a:p>
          <a:p>
            <a:endParaRPr lang="en-US" sz="2200"/>
          </a:p>
          <a:p>
            <a:r>
              <a:rPr lang="en-US" sz="2200"/>
              <a:t>If you are applying for a </a:t>
            </a:r>
            <a:r>
              <a:rPr lang="en-US" sz="2200" b="1"/>
              <a:t>Change in Layout:</a:t>
            </a:r>
          </a:p>
          <a:p>
            <a:pPr lvl="1"/>
            <a:r>
              <a:rPr lang="en-US" sz="2200"/>
              <a:t>Complete up to the </a:t>
            </a:r>
            <a:r>
              <a:rPr lang="en-US" sz="2200" u="sng"/>
              <a:t>end of the Security section only</a:t>
            </a:r>
            <a:r>
              <a:rPr lang="en-US" sz="2200"/>
              <a:t> (i.e. you do not have to complete the entire report)</a:t>
            </a:r>
          </a:p>
          <a:p>
            <a:pPr lvl="1"/>
            <a:endParaRPr lang="en-US" sz="2200"/>
          </a:p>
          <a:p>
            <a:r>
              <a:rPr lang="en-US" sz="2200"/>
              <a:t>You must complete the </a:t>
            </a:r>
            <a:r>
              <a:rPr lang="en-US" sz="2200" b="1" i="1"/>
              <a:t>Sterile Compounding</a:t>
            </a:r>
            <a:r>
              <a:rPr lang="en-US" sz="2200"/>
              <a:t> section if your telepharmacy compounds sterile preparation regardless of type of application.</a:t>
            </a:r>
          </a:p>
          <a:p>
            <a:pPr marL="0" indent="0">
              <a:buNone/>
            </a:pPr>
            <a:endParaRPr lang="en-CA" sz="2200"/>
          </a:p>
          <a:p>
            <a:pPr marL="0" indent="0">
              <a:buNone/>
            </a:pPr>
            <a:r>
              <a:rPr lang="en-CA" sz="2200"/>
              <a:t>Please note you may add additional slides, text or objects (arrows, boxes) as needed to demonstrate the pharmacy meets the requirements. </a:t>
            </a:r>
          </a:p>
          <a:p>
            <a:endParaRPr lang="en-US" sz="2200"/>
          </a:p>
          <a:p>
            <a:pPr marL="457200" lvl="1" indent="0">
              <a:buNone/>
            </a:pPr>
            <a:endParaRPr lang="en-US"/>
          </a:p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36990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88696"/>
            <a:ext cx="10515600" cy="507711"/>
          </a:xfrm>
        </p:spPr>
        <p:txBody>
          <a:bodyPr>
            <a:noAutofit/>
          </a:bodyPr>
          <a:lstStyle/>
          <a:p>
            <a:r>
              <a:rPr lang="en-US" sz="2900"/>
              <a:t>4d. Equipment (cold chain)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982808"/>
            <a:ext cx="5157787" cy="823912"/>
          </a:xfrm>
        </p:spPr>
        <p:txBody>
          <a:bodyPr/>
          <a:lstStyle/>
          <a:p>
            <a:r>
              <a:rPr lang="en-CA"/>
              <a:t>3. Temperature Log/Record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2019300"/>
            <a:ext cx="5157787" cy="4170364"/>
          </a:xfrm>
        </p:spPr>
        <p:txBody>
          <a:bodyPr/>
          <a:lstStyle/>
          <a:p>
            <a:endParaRPr lang="en-CA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37309" y="11083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21431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633" y="300670"/>
            <a:ext cx="10515600" cy="392257"/>
          </a:xfrm>
        </p:spPr>
        <p:txBody>
          <a:bodyPr>
            <a:noAutofit/>
          </a:bodyPr>
          <a:lstStyle/>
          <a:p>
            <a:r>
              <a:rPr lang="en-US" sz="2900"/>
              <a:t>4e. Equipment (methadone) </a:t>
            </a:r>
            <a:r>
              <a:rPr lang="en-US" sz="2900" b="1" i="1"/>
              <a:t>or</a:t>
            </a:r>
            <a:r>
              <a:rPr lang="en-US" sz="2900"/>
              <a:t> </a:t>
            </a:r>
            <a:r>
              <a:rPr lang="en-US" sz="2900">
                <a:solidFill>
                  <a:srgbClr val="00B050"/>
                </a:solidFill>
              </a:rPr>
              <a:t>N/A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03564" y="924501"/>
            <a:ext cx="101577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2390289" y="1737300"/>
            <a:ext cx="34699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3904216" y="924501"/>
            <a:ext cx="78627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 flipV="1">
            <a:off x="4630742" y="3133106"/>
            <a:ext cx="993758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11809568" y="3887291"/>
            <a:ext cx="643316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699370" y="3859747"/>
            <a:ext cx="793418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57277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117" y="280987"/>
            <a:ext cx="9634544" cy="492656"/>
          </a:xfrm>
        </p:spPr>
        <p:txBody>
          <a:bodyPr>
            <a:noAutofit/>
          </a:bodyPr>
          <a:lstStyle/>
          <a:p>
            <a:r>
              <a:rPr lang="en-US" sz="2900"/>
              <a:t>4f. Equipment &amp; supplies (</a:t>
            </a:r>
            <a:r>
              <a:rPr lang="en-US" sz="2900" err="1"/>
              <a:t>iOAT</a:t>
            </a:r>
            <a:r>
              <a:rPr lang="en-US" sz="2900"/>
              <a:t>) </a:t>
            </a:r>
            <a:r>
              <a:rPr lang="en-US" sz="2900" b="1" i="1"/>
              <a:t>or</a:t>
            </a:r>
            <a:r>
              <a:rPr lang="en-US" sz="2900"/>
              <a:t> </a:t>
            </a:r>
            <a:r>
              <a:rPr lang="en-US" sz="2900">
                <a:solidFill>
                  <a:srgbClr val="00B050"/>
                </a:solidFill>
              </a:rPr>
              <a:t>N/A</a:t>
            </a:r>
            <a:r>
              <a:rPr lang="en-US" sz="2900"/>
              <a:t> </a:t>
            </a: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727109" y="2446484"/>
            <a:ext cx="787250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8727109" y="3048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54609" y="1825625"/>
            <a:ext cx="5181600" cy="4351338"/>
          </a:xfrm>
        </p:spPr>
        <p:txBody>
          <a:bodyPr/>
          <a:lstStyle/>
          <a:p>
            <a:endParaRPr lang="en-US"/>
          </a:p>
        </p:txBody>
      </p:sp>
      <p:sp>
        <p:nvSpPr>
          <p:cNvPr id="7" name="Content Placeholder 3"/>
          <p:cNvSpPr>
            <a:spLocks noGrp="1"/>
          </p:cNvSpPr>
          <p:nvPr>
            <p:ph sz="half" idx="1"/>
          </p:nvPr>
        </p:nvSpPr>
        <p:spPr>
          <a:xfrm>
            <a:off x="6222034" y="1825625"/>
            <a:ext cx="5181600" cy="43513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919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513" y="193676"/>
            <a:ext cx="10515600" cy="596900"/>
          </a:xfrm>
        </p:spPr>
        <p:txBody>
          <a:bodyPr>
            <a:normAutofit/>
          </a:bodyPr>
          <a:lstStyle/>
          <a:p>
            <a:r>
              <a:rPr lang="en-US" sz="2900"/>
              <a:t>4g. References (CPBC)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7" y="1038225"/>
            <a:ext cx="5157787" cy="823912"/>
          </a:xfrm>
        </p:spPr>
        <p:txBody>
          <a:bodyPr/>
          <a:lstStyle/>
          <a:p>
            <a:r>
              <a:rPr lang="en-CA"/>
              <a:t>1. Pharmacy Legislation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038350"/>
            <a:ext cx="5157787" cy="4151313"/>
          </a:xfrm>
        </p:spPr>
        <p:txBody>
          <a:bodyPr/>
          <a:lstStyle/>
          <a:p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038225"/>
            <a:ext cx="5183188" cy="823912"/>
          </a:xfrm>
        </p:spPr>
        <p:txBody>
          <a:bodyPr/>
          <a:lstStyle/>
          <a:p>
            <a:r>
              <a:rPr lang="en-CA"/>
              <a:t>2. Professional Practice Policies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038350"/>
            <a:ext cx="5183188" cy="4151313"/>
          </a:xfrm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80192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/>
              <a:t>4g. References (CPBC)</a:t>
            </a:r>
            <a:endParaRPr lang="en-CA" sz="29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3.Readlinks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66578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254867"/>
            <a:ext cx="4311762" cy="533400"/>
          </a:xfrm>
        </p:spPr>
        <p:txBody>
          <a:bodyPr>
            <a:normAutofit/>
          </a:bodyPr>
          <a:lstStyle/>
          <a:p>
            <a:r>
              <a:rPr lang="en-US" sz="2900"/>
              <a:t>4h. References (general)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686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75" y="279399"/>
            <a:ext cx="6281375" cy="448733"/>
          </a:xfrm>
        </p:spPr>
        <p:txBody>
          <a:bodyPr>
            <a:noAutofit/>
          </a:bodyPr>
          <a:lstStyle/>
          <a:p>
            <a:r>
              <a:rPr lang="en-US" sz="2900"/>
              <a:t>4i. References (if applicable) </a:t>
            </a:r>
            <a:r>
              <a:rPr lang="en-US" sz="2900" b="1" i="1"/>
              <a:t>or</a:t>
            </a:r>
            <a:r>
              <a:rPr lang="en-US" sz="2900"/>
              <a:t> </a:t>
            </a:r>
            <a:r>
              <a:rPr lang="en-US" sz="2900">
                <a:solidFill>
                  <a:srgbClr val="00B050"/>
                </a:solidFill>
              </a:rPr>
              <a:t>N/A</a:t>
            </a:r>
            <a:endParaRPr lang="en-US" sz="290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911272" y="6381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-2667000" y="72813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2349537" y="818089"/>
            <a:ext cx="72784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half" idx="1"/>
          </p:nvPr>
        </p:nvSpPr>
        <p:spPr>
          <a:xfrm>
            <a:off x="6380748" y="1825625"/>
            <a:ext cx="5181600" cy="43513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7012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975" y="365125"/>
            <a:ext cx="10515600" cy="576983"/>
          </a:xfrm>
        </p:spPr>
        <p:txBody>
          <a:bodyPr>
            <a:normAutofit fontScale="90000"/>
          </a:bodyPr>
          <a:lstStyle/>
          <a:p>
            <a:r>
              <a:rPr lang="en-US" sz="3200"/>
              <a:t>5a. Prescription hardcopy </a:t>
            </a:r>
            <a:r>
              <a:rPr lang="en-US" sz="1800" b="1"/>
              <a:t>(i.e. the label/paper attached to the original prescription, which contains prescription information generated after transmitting to </a:t>
            </a:r>
            <a:r>
              <a:rPr lang="en-US" sz="1800" b="1" err="1"/>
              <a:t>PharmaNet</a:t>
            </a:r>
            <a:r>
              <a:rPr lang="en-US" sz="1800" b="1"/>
              <a:t>)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376218" y="942108"/>
            <a:ext cx="1035075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7281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975" y="300183"/>
            <a:ext cx="10515600" cy="480868"/>
          </a:xfrm>
        </p:spPr>
        <p:txBody>
          <a:bodyPr>
            <a:noAutofit/>
          </a:bodyPr>
          <a:lstStyle/>
          <a:p>
            <a:r>
              <a:rPr lang="en-US" sz="2900"/>
              <a:t>5b. Marked prescription (sample)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614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4249"/>
            <a:ext cx="10515600" cy="526474"/>
          </a:xfrm>
        </p:spPr>
        <p:txBody>
          <a:bodyPr>
            <a:normAutofit/>
          </a:bodyPr>
          <a:lstStyle/>
          <a:p>
            <a:r>
              <a:rPr lang="en-US" sz="2900"/>
              <a:t>6a. Shredder </a:t>
            </a:r>
            <a:r>
              <a:rPr lang="en-US" sz="2900">
                <a:solidFill>
                  <a:srgbClr val="00B050"/>
                </a:solidFill>
              </a:rPr>
              <a:t>OR c</a:t>
            </a:r>
            <a:r>
              <a:rPr lang="en-US" sz="2900"/>
              <a:t>ontract with a document destruction company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2494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3216" y="227430"/>
            <a:ext cx="6424417" cy="703903"/>
          </a:xfrm>
        </p:spPr>
        <p:txBody>
          <a:bodyPr>
            <a:normAutofit fontScale="90000"/>
          </a:bodyPr>
          <a:lstStyle/>
          <a:p>
            <a:r>
              <a:rPr lang="en-US" sz="3200"/>
              <a:t>1a. External view of the pharmacy </a:t>
            </a:r>
            <a:br>
              <a:rPr lang="en-US"/>
            </a:br>
            <a:r>
              <a:rPr lang="en-US" sz="1800" b="1"/>
              <a:t>(Street view including the external signage)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33171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306648"/>
            <a:ext cx="10515600" cy="540038"/>
          </a:xfrm>
        </p:spPr>
        <p:txBody>
          <a:bodyPr>
            <a:normAutofit/>
          </a:bodyPr>
          <a:lstStyle/>
          <a:p>
            <a:r>
              <a:rPr lang="en-US" sz="2900"/>
              <a:t>6b. Offsite storage contract or N/A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16725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336609"/>
            <a:ext cx="10515600" cy="466148"/>
          </a:xfrm>
        </p:spPr>
        <p:txBody>
          <a:bodyPr>
            <a:normAutofit fontScale="90000"/>
          </a:bodyPr>
          <a:lstStyle/>
          <a:p>
            <a:r>
              <a:rPr lang="en-US" sz="3200"/>
              <a:t>7a. Drug receiving area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61760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823" y="317212"/>
            <a:ext cx="10515600" cy="512330"/>
          </a:xfrm>
        </p:spPr>
        <p:txBody>
          <a:bodyPr>
            <a:normAutofit/>
          </a:bodyPr>
          <a:lstStyle/>
          <a:p>
            <a:r>
              <a:rPr lang="en-US" sz="2900"/>
              <a:t>7b. Storage area for non-usable and expired drugs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81977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486" y="298451"/>
            <a:ext cx="11127428" cy="539750"/>
          </a:xfrm>
        </p:spPr>
        <p:txBody>
          <a:bodyPr>
            <a:normAutofit/>
          </a:bodyPr>
          <a:lstStyle/>
          <a:p>
            <a:r>
              <a:rPr lang="en-US" sz="2900"/>
              <a:t>8a. Prescription product label </a:t>
            </a:r>
            <a:endParaRPr lang="en-US" sz="2400" b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000249"/>
            <a:ext cx="5181600" cy="4176714"/>
          </a:xfrm>
        </p:spPr>
        <p:txBody>
          <a:bodyPr/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493818" y="6381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864547" y="2000249"/>
            <a:ext cx="5181600" cy="4176713"/>
          </a:xfrm>
        </p:spPr>
        <p:txBody>
          <a:bodyPr/>
          <a:lstStyle/>
          <a:p>
            <a:pPr lvl="1"/>
            <a:endParaRPr lang="en-US"/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839787" y="1038225"/>
            <a:ext cx="5157787" cy="8239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CA" sz="2400" b="1"/>
          </a:p>
          <a:p>
            <a:pPr marL="0" indent="0">
              <a:buNone/>
            </a:pPr>
            <a:r>
              <a:rPr lang="en-CA" sz="2400" b="1"/>
              <a:t>1. Single-entity product</a:t>
            </a: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6172200" y="1038225"/>
            <a:ext cx="5157787" cy="8239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CA" sz="2400" b="1"/>
          </a:p>
          <a:p>
            <a:pPr marL="0" indent="0">
              <a:buNone/>
            </a:pPr>
            <a:r>
              <a:rPr lang="en-US" sz="2400" b="1"/>
              <a:t>2. Multiple-entity product</a:t>
            </a:r>
            <a:endParaRPr lang="en-CA" sz="2400" b="1"/>
          </a:p>
        </p:txBody>
      </p:sp>
    </p:spTree>
    <p:extLst>
      <p:ext uri="{BB962C8B-B14F-4D97-AF65-F5344CB8AC3E}">
        <p14:creationId xmlns:p14="http://schemas.microsoft.com/office/powerpoint/2010/main" val="343220992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613" y="245534"/>
            <a:ext cx="6894986" cy="541867"/>
          </a:xfrm>
        </p:spPr>
        <p:txBody>
          <a:bodyPr>
            <a:normAutofit fontScale="90000"/>
          </a:bodyPr>
          <a:lstStyle/>
          <a:p>
            <a:r>
              <a:rPr lang="en-US" sz="3200"/>
              <a:t>8b. Filling supplies</a:t>
            </a:r>
            <a:r>
              <a:rPr lang="en-US"/>
              <a:t> </a:t>
            </a:r>
            <a:r>
              <a:rPr lang="en-CA" sz="1800" b="1"/>
              <a:t>(e.g. vials and bottles including caps)</a:t>
            </a:r>
            <a:endParaRPr lang="en-US" sz="180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027055" y="888854"/>
            <a:ext cx="771035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567054" y="787400"/>
            <a:ext cx="880659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528781" y="1391516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6218382" y="1391516"/>
            <a:ext cx="5181600" cy="43513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939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501" y="279400"/>
            <a:ext cx="9994847" cy="440267"/>
          </a:xfrm>
        </p:spPr>
        <p:txBody>
          <a:bodyPr>
            <a:normAutofit fontScale="90000"/>
          </a:bodyPr>
          <a:lstStyle/>
          <a:p>
            <a:r>
              <a:rPr lang="en-US" sz="3200"/>
              <a:t>9a. Staff identification </a:t>
            </a:r>
            <a:r>
              <a:rPr lang="en-US" sz="1800" b="1"/>
              <a:t>(e.g. name tag/badge)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49745" y="145934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6115050" y="1825625"/>
            <a:ext cx="5181600" cy="4351338"/>
          </a:xfrm>
        </p:spPr>
        <p:txBody>
          <a:bodyPr/>
          <a:lstStyle/>
          <a:p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779606" y="1825625"/>
            <a:ext cx="5181600" cy="43513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2019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276" y="241301"/>
            <a:ext cx="10946731" cy="558800"/>
          </a:xfrm>
        </p:spPr>
        <p:txBody>
          <a:bodyPr>
            <a:normAutofit/>
          </a:bodyPr>
          <a:lstStyle/>
          <a:p>
            <a:r>
              <a:rPr lang="en-US" sz="2900"/>
              <a:t>9b. Policy and Procedure Manual – all pages (or email PDF separately)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1768" y="1823316"/>
            <a:ext cx="5181600" cy="4351338"/>
          </a:xfrm>
        </p:spPr>
        <p:txBody>
          <a:bodyPr/>
          <a:lstStyle/>
          <a:p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6154207" y="1823316"/>
            <a:ext cx="5181600" cy="43513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5374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851" y="469901"/>
            <a:ext cx="9932271" cy="477981"/>
          </a:xfrm>
        </p:spPr>
        <p:txBody>
          <a:bodyPr>
            <a:noAutofit/>
          </a:bodyPr>
          <a:lstStyle/>
          <a:p>
            <a:r>
              <a:rPr lang="en-US" sz="2900"/>
              <a:t>10a. Tool/ technology enabling direct supervision on dispensary activities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8177" y="1928091"/>
            <a:ext cx="5181600" cy="4351338"/>
          </a:xfrm>
        </p:spPr>
        <p:txBody>
          <a:bodyPr/>
          <a:lstStyle/>
          <a:p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6144202" y="1928091"/>
            <a:ext cx="5181600" cy="43513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7099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751" y="469901"/>
            <a:ext cx="9932271" cy="477981"/>
          </a:xfrm>
        </p:spPr>
        <p:txBody>
          <a:bodyPr>
            <a:noAutofit/>
          </a:bodyPr>
          <a:lstStyle/>
          <a:p>
            <a:r>
              <a:rPr lang="en-US" sz="2900"/>
              <a:t>10b. Tool/ technology used for transmitting prescription and personal health information between sites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1026" y="1937616"/>
            <a:ext cx="5181600" cy="4351338"/>
          </a:xfrm>
        </p:spPr>
        <p:txBody>
          <a:bodyPr/>
          <a:lstStyle/>
          <a:p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6086475" y="1937616"/>
            <a:ext cx="5201227" cy="43513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45611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851" y="488951"/>
            <a:ext cx="9932271" cy="477981"/>
          </a:xfrm>
        </p:spPr>
        <p:txBody>
          <a:bodyPr>
            <a:noAutofit/>
          </a:bodyPr>
          <a:lstStyle/>
          <a:p>
            <a:r>
              <a:rPr lang="en-US" sz="2900"/>
              <a:t>10c. Tool/ technology used for processing prescriptions at the central pharmacy for prescriptions received at the telepharmacy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602" y="1994766"/>
            <a:ext cx="5181600" cy="4351338"/>
          </a:xfrm>
        </p:spPr>
        <p:txBody>
          <a:bodyPr/>
          <a:lstStyle/>
          <a:p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6077527" y="1994766"/>
            <a:ext cx="5181600" cy="43513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808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415" y="188557"/>
            <a:ext cx="5422231" cy="557741"/>
          </a:xfrm>
        </p:spPr>
        <p:txBody>
          <a:bodyPr>
            <a:normAutofit/>
          </a:bodyPr>
          <a:lstStyle/>
          <a:p>
            <a:r>
              <a:rPr lang="en-US" sz="2900"/>
              <a:t>1b. Hours of operation 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730804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426" y="498476"/>
            <a:ext cx="9932271" cy="477981"/>
          </a:xfrm>
        </p:spPr>
        <p:txBody>
          <a:bodyPr>
            <a:noAutofit/>
          </a:bodyPr>
          <a:lstStyle/>
          <a:p>
            <a:r>
              <a:rPr lang="en-US" sz="2900"/>
              <a:t>10d. Tool/ technology enabling direct supervision on product final check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0077" y="1899516"/>
            <a:ext cx="5181600" cy="4351338"/>
          </a:xfrm>
        </p:spPr>
        <p:txBody>
          <a:bodyPr/>
          <a:lstStyle/>
          <a:p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6106102" y="1899516"/>
            <a:ext cx="5181600" cy="43513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03335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901" y="460376"/>
            <a:ext cx="9932271" cy="477981"/>
          </a:xfrm>
        </p:spPr>
        <p:txBody>
          <a:bodyPr>
            <a:noAutofit/>
          </a:bodyPr>
          <a:lstStyle/>
          <a:p>
            <a:r>
              <a:rPr lang="en-US" sz="2900"/>
              <a:t>10e. Tool/ technology enabling direct pharmacist/patient consultation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5802" y="1956666"/>
            <a:ext cx="5181600" cy="4351338"/>
          </a:xfrm>
        </p:spPr>
        <p:txBody>
          <a:bodyPr/>
          <a:lstStyle/>
          <a:p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6172777" y="1956666"/>
            <a:ext cx="5181600" cy="43513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17005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101" y="318944"/>
            <a:ext cx="10515600" cy="540038"/>
          </a:xfrm>
        </p:spPr>
        <p:txBody>
          <a:bodyPr>
            <a:normAutofit/>
          </a:bodyPr>
          <a:lstStyle/>
          <a:p>
            <a:r>
              <a:rPr lang="en-US" sz="2900"/>
              <a:t>C1a. Anteroom (non-hazardous only): functional parameters </a:t>
            </a:r>
            <a:r>
              <a:rPr lang="en-US" sz="2900" b="1" i="1"/>
              <a:t>or</a:t>
            </a:r>
            <a:r>
              <a:rPr lang="en-US" sz="2900" i="1"/>
              <a:t> </a:t>
            </a:r>
            <a:r>
              <a:rPr lang="en-US" sz="2900">
                <a:solidFill>
                  <a:srgbClr val="00B050"/>
                </a:solidFill>
              </a:rPr>
              <a:t>N/A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E6A7DC9-051E-4514-A603-BC1C8F64D8B1}"/>
              </a:ext>
            </a:extLst>
          </p:cNvPr>
          <p:cNvSpPr txBox="1">
            <a:spLocks/>
          </p:cNvSpPr>
          <p:nvPr/>
        </p:nvSpPr>
        <p:spPr>
          <a:xfrm>
            <a:off x="838198" y="5616702"/>
            <a:ext cx="11146655" cy="6276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9870" indent="-22987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>
                <a:ea typeface="+mn-lt"/>
                <a:cs typeface="+mn-lt"/>
              </a:rPr>
              <a:t>Provide photo(s) of the anteroom for non-hazardous sterile compounding </a:t>
            </a:r>
            <a:r>
              <a:rPr lang="en-US" sz="2000" b="1">
                <a:ea typeface="+mn-lt"/>
                <a:cs typeface="+mn-lt"/>
              </a:rPr>
              <a:t>and</a:t>
            </a:r>
            <a:r>
              <a:rPr lang="en-US" sz="2000">
                <a:ea typeface="+mn-lt"/>
                <a:cs typeface="+mn-lt"/>
              </a:rPr>
              <a:t> email a pdf copy of the testing and certification report(s) to show that the room meets the functional parameters required. 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96056558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101" y="318944"/>
            <a:ext cx="10515600" cy="540038"/>
          </a:xfrm>
        </p:spPr>
        <p:txBody>
          <a:bodyPr>
            <a:normAutofit/>
          </a:bodyPr>
          <a:lstStyle/>
          <a:p>
            <a:r>
              <a:rPr lang="en-US" sz="2900"/>
              <a:t>C1a. Anteroom (hazardous only): functional parameters </a:t>
            </a:r>
            <a:r>
              <a:rPr lang="en-US" sz="2900" b="1" i="1"/>
              <a:t>or</a:t>
            </a:r>
            <a:r>
              <a:rPr lang="en-US" sz="2900" i="1"/>
              <a:t> </a:t>
            </a:r>
            <a:r>
              <a:rPr lang="en-US" sz="2900">
                <a:solidFill>
                  <a:srgbClr val="00B050"/>
                </a:solidFill>
              </a:rPr>
              <a:t>N/A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E6A7DC9-051E-4514-A603-BC1C8F64D8B1}"/>
              </a:ext>
            </a:extLst>
          </p:cNvPr>
          <p:cNvSpPr txBox="1">
            <a:spLocks/>
          </p:cNvSpPr>
          <p:nvPr/>
        </p:nvSpPr>
        <p:spPr>
          <a:xfrm>
            <a:off x="838198" y="5616702"/>
            <a:ext cx="10729405" cy="92235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9870" indent="-229870">
              <a:lnSpc>
                <a:spcPct val="110000"/>
              </a:lnSpc>
              <a:buFont typeface="Arial,Sans-Serif" panose="020B0604020202020204" pitchFamily="34" charset="0"/>
              <a:buChar char="•"/>
            </a:pPr>
            <a:r>
              <a:rPr lang="en-US" sz="2600"/>
              <a:t>Provide photo(s) of the anteroom for hazardous sterile compounding </a:t>
            </a:r>
            <a:r>
              <a:rPr lang="en-US" sz="2600" b="1"/>
              <a:t>and</a:t>
            </a:r>
            <a:r>
              <a:rPr lang="en-US" sz="2600"/>
              <a:t> email a pdf copy of the testing and certification report(s) to show that the room meets the functional parameters required. </a:t>
            </a:r>
            <a:endParaRPr lang="en-US" sz="2600">
              <a:ea typeface="+mn-lt"/>
              <a:cs typeface="+mn-lt"/>
            </a:endParaRPr>
          </a:p>
          <a:p>
            <a:pPr marL="229870" indent="-22987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652096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101" y="318944"/>
            <a:ext cx="10515600" cy="540038"/>
          </a:xfrm>
        </p:spPr>
        <p:txBody>
          <a:bodyPr>
            <a:normAutofit/>
          </a:bodyPr>
          <a:lstStyle/>
          <a:p>
            <a:r>
              <a:rPr lang="en-US" sz="2900"/>
              <a:t>C1a. Anteroom (shared): functional parameters </a:t>
            </a:r>
            <a:r>
              <a:rPr lang="en-US" sz="2900" b="1" i="1"/>
              <a:t>or</a:t>
            </a:r>
            <a:r>
              <a:rPr lang="en-US" sz="2900" i="1"/>
              <a:t> </a:t>
            </a:r>
            <a:r>
              <a:rPr lang="en-US" sz="2900">
                <a:solidFill>
                  <a:srgbClr val="00B050"/>
                </a:solidFill>
              </a:rPr>
              <a:t>N/A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E6A7DC9-051E-4514-A603-BC1C8F64D8B1}"/>
              </a:ext>
            </a:extLst>
          </p:cNvPr>
          <p:cNvSpPr txBox="1">
            <a:spLocks/>
          </p:cNvSpPr>
          <p:nvPr/>
        </p:nvSpPr>
        <p:spPr>
          <a:xfrm>
            <a:off x="838198" y="5616701"/>
            <a:ext cx="11049002" cy="75746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9870" indent="-229870">
              <a:lnSpc>
                <a:spcPct val="110000"/>
              </a:lnSpc>
              <a:buFont typeface="Arial,Sans-Serif" panose="020B0604020202020204" pitchFamily="34" charset="0"/>
              <a:buChar char="•"/>
            </a:pPr>
            <a:r>
              <a:rPr lang="en-US" sz="8000"/>
              <a:t>Provide photo(s) of the shared anteroom for non-hazardous and hazardous sterile compounding </a:t>
            </a:r>
            <a:r>
              <a:rPr lang="en-US" sz="8000" b="1"/>
              <a:t>and </a:t>
            </a:r>
            <a:r>
              <a:rPr lang="en-US" sz="8000"/>
              <a:t>email a pdf copy of the testing and certification report(s) to show that the room meets the functional parameters required. </a:t>
            </a:r>
            <a:endParaRPr lang="en-US" sz="8000">
              <a:ea typeface="+mn-lt"/>
              <a:cs typeface="+mn-lt"/>
            </a:endParaRPr>
          </a:p>
          <a:p>
            <a:pPr marL="229870" indent="-22987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195816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101" y="318944"/>
            <a:ext cx="10515600" cy="540038"/>
          </a:xfrm>
        </p:spPr>
        <p:txBody>
          <a:bodyPr>
            <a:normAutofit/>
          </a:bodyPr>
          <a:lstStyle/>
          <a:p>
            <a:r>
              <a:rPr lang="en-US" sz="2900"/>
              <a:t>C1b. Room temperature control/monitoring device</a:t>
            </a:r>
            <a:endParaRPr lang="en-US" sz="290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928CD9D8-BDE2-A2B0-621D-A58C1B40A631}"/>
              </a:ext>
            </a:extLst>
          </p:cNvPr>
          <p:cNvSpPr txBox="1">
            <a:spLocks/>
          </p:cNvSpPr>
          <p:nvPr/>
        </p:nvSpPr>
        <p:spPr>
          <a:xfrm>
            <a:off x="838199" y="5616702"/>
            <a:ext cx="10436752" cy="6598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/>
              <a:t>Photo(s) of room temperature control and/or monitoring device</a:t>
            </a:r>
          </a:p>
          <a:p>
            <a:pPr marL="916200" lvl="1" indent="-230400">
              <a:lnSpc>
                <a:spcPct val="110000"/>
              </a:lnSpc>
            </a:pPr>
            <a:r>
              <a:rPr lang="en-US" sz="1900"/>
              <a:t>Photo must provide context showing where it is located</a:t>
            </a:r>
            <a:endParaRPr lang="en-CA" sz="1900"/>
          </a:p>
        </p:txBody>
      </p:sp>
    </p:spTree>
    <p:extLst>
      <p:ext uri="{BB962C8B-B14F-4D97-AF65-F5344CB8AC3E}">
        <p14:creationId xmlns:p14="http://schemas.microsoft.com/office/powerpoint/2010/main" val="29801636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101" y="318944"/>
            <a:ext cx="10515600" cy="540038"/>
          </a:xfrm>
        </p:spPr>
        <p:txBody>
          <a:bodyPr>
            <a:normAutofit/>
          </a:bodyPr>
          <a:lstStyle/>
          <a:p>
            <a:r>
              <a:rPr lang="en-US" sz="2900"/>
              <a:t>C1c. Demarcation line</a:t>
            </a:r>
            <a:endParaRPr lang="en-US" sz="290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E6A7DC9-051E-4514-A603-BC1C8F64D8B1}"/>
              </a:ext>
            </a:extLst>
          </p:cNvPr>
          <p:cNvSpPr txBox="1">
            <a:spLocks/>
          </p:cNvSpPr>
          <p:nvPr/>
        </p:nvSpPr>
        <p:spPr>
          <a:xfrm>
            <a:off x="838199" y="5616702"/>
            <a:ext cx="10436752" cy="66868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900"/>
              <a:t>Photo(s) of each demarcation line taken from a distance 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2300"/>
              <a:t>Photo must provide context showing where each demarcation line is located</a:t>
            </a:r>
            <a:endParaRPr lang="en-CA" sz="2300"/>
          </a:p>
        </p:txBody>
      </p:sp>
    </p:spTree>
    <p:extLst>
      <p:ext uri="{BB962C8B-B14F-4D97-AF65-F5344CB8AC3E}">
        <p14:creationId xmlns:p14="http://schemas.microsoft.com/office/powerpoint/2010/main" val="45406194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/>
              <a:t>C2a. Anteroom equipment &amp; supplies: gowning &amp; garbing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CDAE8018-E04F-4A92-A476-5914AAE91D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4662286"/>
              </p:ext>
            </p:extLst>
          </p:nvPr>
        </p:nvGraphicFramePr>
        <p:xfrm>
          <a:off x="24064" y="2637446"/>
          <a:ext cx="1574800" cy="30566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4800">
                  <a:extLst>
                    <a:ext uri="{9D8B030D-6E8A-4147-A177-3AD203B41FA5}">
                      <a16:colId xmlns:a16="http://schemas.microsoft.com/office/drawing/2014/main" val="1854966575"/>
                    </a:ext>
                  </a:extLst>
                </a:gridCol>
              </a:tblGrid>
              <a:tr h="202911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u="none" strike="noStrike">
                          <a:effectLst/>
                        </a:rPr>
                        <a:t>Required equipment:</a:t>
                      </a:r>
                      <a:endParaRPr lang="en-CA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5324481"/>
                  </a:ext>
                </a:extLst>
              </a:tr>
              <a:tr h="87520">
                <a:tc>
                  <a:txBody>
                    <a:bodyPr/>
                    <a:lstStyle/>
                    <a:p>
                      <a:pPr lvl="0"/>
                      <a:r>
                        <a:rPr lang="en-CA" sz="12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Personal Protective Equipment (PPE)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A" sz="105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shoe covers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A" sz="105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hair covers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A" sz="105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beard covers (if applicable)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A" sz="105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surgical masks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A" sz="105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non-shedding protective gowns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A" sz="105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non-powdered sterile gloves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A" sz="105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dedicated apparel (e.g. </a:t>
                      </a:r>
                      <a:r>
                        <a:rPr lang="en-CA" sz="1050" b="0" u="sng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Uniform/clean room scrubs</a:t>
                      </a:r>
                      <a:r>
                        <a:rPr lang="en-CA" sz="105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 </a:t>
                      </a:r>
                      <a:r>
                        <a:rPr lang="en-US" sz="105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b="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302348"/>
                  </a:ext>
                </a:extLst>
              </a:tr>
              <a:tr h="39577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Mirror, or other means to verify garbing</a:t>
                      </a:r>
                      <a:r>
                        <a:rPr lang="en-CA" sz="1200" b="0">
                          <a:effectLst/>
                        </a:rPr>
                        <a:t> </a:t>
                      </a:r>
                      <a:r>
                        <a:rPr lang="en-US" sz="12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895576399"/>
                  </a:ext>
                </a:extLst>
              </a:tr>
            </a:tbl>
          </a:graphicData>
        </a:graphic>
      </p:graphicFrame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20220993-F5A2-7DAD-609D-EF1548B0789E}"/>
              </a:ext>
            </a:extLst>
          </p:cNvPr>
          <p:cNvSpPr txBox="1">
            <a:spLocks/>
          </p:cNvSpPr>
          <p:nvPr/>
        </p:nvSpPr>
        <p:spPr>
          <a:xfrm>
            <a:off x="1515969" y="5665629"/>
            <a:ext cx="5257802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/>
              <a:t>Photo(s) of equipment and supplies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CA" sz="1600"/>
              <a:t>May be taken together or in separate photos</a:t>
            </a:r>
          </a:p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CA" sz="1600"/>
          </a:p>
        </p:txBody>
      </p:sp>
    </p:spTree>
    <p:extLst>
      <p:ext uri="{BB962C8B-B14F-4D97-AF65-F5344CB8AC3E}">
        <p14:creationId xmlns:p14="http://schemas.microsoft.com/office/powerpoint/2010/main" val="314957082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/>
              <a:t>C2b. Anteroom equipment &amp; supplies: hand hygiene/cleansing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CDAE8018-E04F-4A92-A476-5914AAE91D61}"/>
              </a:ext>
            </a:extLst>
          </p:cNvPr>
          <p:cNvGraphicFramePr>
            <a:graphicFrameLocks/>
          </p:cNvGraphicFramePr>
          <p:nvPr/>
        </p:nvGraphicFramePr>
        <p:xfrm>
          <a:off x="17418" y="2114932"/>
          <a:ext cx="1574800" cy="29556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4800">
                  <a:extLst>
                    <a:ext uri="{9D8B030D-6E8A-4147-A177-3AD203B41FA5}">
                      <a16:colId xmlns:a16="http://schemas.microsoft.com/office/drawing/2014/main" val="1854966575"/>
                    </a:ext>
                  </a:extLst>
                </a:gridCol>
              </a:tblGrid>
              <a:tr h="202911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u="none" strike="noStrike">
                          <a:effectLst/>
                        </a:rPr>
                        <a:t>Required equipment:</a:t>
                      </a:r>
                      <a:endParaRPr lang="en-CA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5324481"/>
                  </a:ext>
                </a:extLst>
              </a:tr>
              <a:tr h="202911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Hands-free sink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Soap dispenser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Nail picks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Alcohol-based hand rub (ABHR)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Hand-drying system:  ☐ Lint free towels in a dispenser OR ☐ air hand dryer designed for use in controlled areas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Clock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Eyewash station (in/nearby anteroom)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302348"/>
                  </a:ext>
                </a:extLst>
              </a:tr>
            </a:tbl>
          </a:graphicData>
        </a:graphic>
      </p:graphicFrame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9BE14684-DD62-F223-CC1D-BDE0610C9FA6}"/>
              </a:ext>
            </a:extLst>
          </p:cNvPr>
          <p:cNvSpPr txBox="1">
            <a:spLocks/>
          </p:cNvSpPr>
          <p:nvPr/>
        </p:nvSpPr>
        <p:spPr>
          <a:xfrm>
            <a:off x="1515969" y="5665629"/>
            <a:ext cx="5257802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/>
              <a:t>Photo(s) of equipment and supplies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CA" sz="1600"/>
              <a:t>May be taken together or in separate photos</a:t>
            </a:r>
          </a:p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CA" sz="1600"/>
          </a:p>
        </p:txBody>
      </p:sp>
    </p:spTree>
    <p:extLst>
      <p:ext uri="{BB962C8B-B14F-4D97-AF65-F5344CB8AC3E}">
        <p14:creationId xmlns:p14="http://schemas.microsoft.com/office/powerpoint/2010/main" val="403746496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/>
              <a:t>C2b. Anteroom equipment &amp; supplies: cleaning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CDAE8018-E04F-4A92-A476-5914AAE91D61}"/>
              </a:ext>
            </a:extLst>
          </p:cNvPr>
          <p:cNvGraphicFramePr>
            <a:graphicFrameLocks/>
          </p:cNvGraphicFramePr>
          <p:nvPr/>
        </p:nvGraphicFramePr>
        <p:xfrm>
          <a:off x="24064" y="2637446"/>
          <a:ext cx="1574800" cy="27727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4800">
                  <a:extLst>
                    <a:ext uri="{9D8B030D-6E8A-4147-A177-3AD203B41FA5}">
                      <a16:colId xmlns:a16="http://schemas.microsoft.com/office/drawing/2014/main" val="1854966575"/>
                    </a:ext>
                  </a:extLst>
                </a:gridCol>
              </a:tblGrid>
              <a:tr h="202911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u="none" strike="noStrike">
                          <a:effectLst/>
                        </a:rPr>
                        <a:t>Required equipment:</a:t>
                      </a:r>
                      <a:endParaRPr lang="en-CA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5324481"/>
                  </a:ext>
                </a:extLst>
              </a:tr>
              <a:tr h="202911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Cleaning equipment and supplies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Disinfectant</a:t>
                      </a:r>
                    </a:p>
                    <a:p>
                      <a:pPr marL="628650" lvl="1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Germicidal detergent</a:t>
                      </a:r>
                    </a:p>
                    <a:p>
                      <a:pPr marL="628650" lvl="1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Sterile disinfectant (70% isopropyl alcohol), AND</a:t>
                      </a:r>
                    </a:p>
                    <a:p>
                      <a:pPr marL="628650" lvl="1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Sporicidal agent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Waste container and plastic bags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Material Safety Data Sheets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302348"/>
                  </a:ext>
                </a:extLst>
              </a:tr>
            </a:tbl>
          </a:graphicData>
        </a:graphic>
      </p:graphicFrame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A571712C-1A3F-297D-4E97-BBBE95D3F887}"/>
              </a:ext>
            </a:extLst>
          </p:cNvPr>
          <p:cNvSpPr txBox="1">
            <a:spLocks/>
          </p:cNvSpPr>
          <p:nvPr/>
        </p:nvSpPr>
        <p:spPr>
          <a:xfrm>
            <a:off x="1515969" y="5665629"/>
            <a:ext cx="5257802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/>
              <a:t>Photo(s) of equipment and supplies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CA" sz="1600"/>
              <a:t>May be taken together or in separate photos</a:t>
            </a:r>
          </a:p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CA" sz="1600"/>
          </a:p>
        </p:txBody>
      </p:sp>
    </p:spTree>
    <p:extLst>
      <p:ext uri="{BB962C8B-B14F-4D97-AF65-F5344CB8AC3E}">
        <p14:creationId xmlns:p14="http://schemas.microsoft.com/office/powerpoint/2010/main" val="2685912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9023" y="138202"/>
            <a:ext cx="10705432" cy="634882"/>
          </a:xfrm>
        </p:spPr>
        <p:txBody>
          <a:bodyPr>
            <a:normAutofit/>
          </a:bodyPr>
          <a:lstStyle/>
          <a:p>
            <a:r>
              <a:rPr lang="en-US" sz="2900"/>
              <a:t>1c. Professional Products Area for Schedule 3 drugs 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059665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/>
              <a:t>C2d. Anteroom equipment &amp; supplies:</a:t>
            </a:r>
            <a:r>
              <a:rPr lang="en-US" sz="2800"/>
              <a:t> c</a:t>
            </a:r>
            <a:r>
              <a:rPr lang="en-US" sz="2900"/>
              <a:t>old chain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12016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12016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2089F8F-A1F8-4A9A-9225-382A498DF919}"/>
              </a:ext>
            </a:extLst>
          </p:cNvPr>
          <p:cNvSpPr txBox="1">
            <a:spLocks/>
          </p:cNvSpPr>
          <p:nvPr/>
        </p:nvSpPr>
        <p:spPr>
          <a:xfrm>
            <a:off x="1078204" y="5558054"/>
            <a:ext cx="5743705" cy="120228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/>
              <a:t>Photo(s) of refrigerator (and freezer) taken from a distance 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1900"/>
              <a:t>Photo must provide context showing where the fridge is located in the anteroom</a:t>
            </a:r>
            <a:endParaRPr lang="en-CA" sz="190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0509C958-9BD8-4BDC-AE09-0FCFA6EEE7BF}"/>
              </a:ext>
            </a:extLst>
          </p:cNvPr>
          <p:cNvSpPr txBox="1">
            <a:spLocks/>
          </p:cNvSpPr>
          <p:nvPr/>
        </p:nvSpPr>
        <p:spPr>
          <a:xfrm>
            <a:off x="6821909" y="5489254"/>
            <a:ext cx="5368641" cy="12533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/>
              <a:t>Photo(s) of the inside of the refrigerator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CA" sz="1900">
                <a:effectLst/>
                <a:latin typeface="Calibri" panose="020F0502020204030204" pitchFamily="34" charset="0"/>
              </a:rPr>
              <a:t>A standard “bar” fridge (combination fridge/freezer with one exterior door) is </a:t>
            </a:r>
            <a:r>
              <a:rPr lang="en-CA" sz="1900" u="sng">
                <a:effectLst/>
                <a:latin typeface="Calibri" panose="020F0502020204030204" pitchFamily="34" charset="0"/>
              </a:rPr>
              <a:t>not</a:t>
            </a:r>
            <a:r>
              <a:rPr lang="en-CA" sz="1900">
                <a:effectLst/>
                <a:latin typeface="Calibri" panose="020F0502020204030204" pitchFamily="34" charset="0"/>
              </a:rPr>
              <a:t> acceptable as it does not maintain even temperatures</a:t>
            </a:r>
            <a:endParaRPr lang="en-CA" sz="1900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CDAE8018-E04F-4A92-A476-5914AAE91D61}"/>
              </a:ext>
            </a:extLst>
          </p:cNvPr>
          <p:cNvGraphicFramePr>
            <a:graphicFrameLocks/>
          </p:cNvGraphicFramePr>
          <p:nvPr/>
        </p:nvGraphicFramePr>
        <p:xfrm>
          <a:off x="24064" y="2637446"/>
          <a:ext cx="1574800" cy="15783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4800">
                  <a:extLst>
                    <a:ext uri="{9D8B030D-6E8A-4147-A177-3AD203B41FA5}">
                      <a16:colId xmlns:a16="http://schemas.microsoft.com/office/drawing/2014/main" val="1854966575"/>
                    </a:ext>
                  </a:extLst>
                </a:gridCol>
              </a:tblGrid>
              <a:tr h="202911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u="none" strike="noStrike">
                          <a:effectLst/>
                        </a:rPr>
                        <a:t>Required equipment:</a:t>
                      </a:r>
                      <a:endParaRPr lang="en-CA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5324481"/>
                  </a:ext>
                </a:extLst>
              </a:tr>
              <a:tr h="202911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Refrigerator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302348"/>
                  </a:ext>
                </a:extLst>
              </a:tr>
              <a:tr h="248572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Freezer (or N/A)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718047408"/>
                  </a:ext>
                </a:extLst>
              </a:tr>
              <a:tr h="395777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Digital thermometer and temperature log, OR continuous temperature recorder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895576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576216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/>
              <a:t>C2d. Anteroom equipment &amp; supplies:</a:t>
            </a:r>
            <a:r>
              <a:rPr lang="en-US" sz="2800"/>
              <a:t> c</a:t>
            </a:r>
            <a:r>
              <a:rPr lang="en-US" sz="2900"/>
              <a:t>old chain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2089F8F-A1F8-4A9A-9225-382A498DF919}"/>
              </a:ext>
            </a:extLst>
          </p:cNvPr>
          <p:cNvSpPr txBox="1">
            <a:spLocks/>
          </p:cNvSpPr>
          <p:nvPr/>
        </p:nvSpPr>
        <p:spPr>
          <a:xfrm>
            <a:off x="838198" y="5604669"/>
            <a:ext cx="10515600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/>
              <a:t>Photo(s) of digital thermometer and temperature log, OR continuous temperature recorder</a:t>
            </a:r>
          </a:p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21037449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/>
              <a:t>C2e. Anteroom equipment &amp; supplies:</a:t>
            </a:r>
            <a:r>
              <a:rPr lang="en-US" sz="2800"/>
              <a:t> transferring products</a:t>
            </a:r>
            <a:endParaRPr lang="en-US" sz="29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CDAE8018-E04F-4A92-A476-5914AAE91D61}"/>
              </a:ext>
            </a:extLst>
          </p:cNvPr>
          <p:cNvGraphicFramePr>
            <a:graphicFrameLocks/>
          </p:cNvGraphicFramePr>
          <p:nvPr/>
        </p:nvGraphicFramePr>
        <p:xfrm>
          <a:off x="24064" y="2637446"/>
          <a:ext cx="1574800" cy="6943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4800">
                  <a:extLst>
                    <a:ext uri="{9D8B030D-6E8A-4147-A177-3AD203B41FA5}">
                      <a16:colId xmlns:a16="http://schemas.microsoft.com/office/drawing/2014/main" val="1854966575"/>
                    </a:ext>
                  </a:extLst>
                </a:gridCol>
              </a:tblGrid>
              <a:tr h="180683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u="none" strike="noStrike">
                          <a:effectLst/>
                        </a:rPr>
                        <a:t>Required equipment:</a:t>
                      </a:r>
                      <a:endParaRPr lang="en-CA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5324481"/>
                  </a:ext>
                </a:extLst>
              </a:tr>
              <a:tr h="155503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Pass-through </a:t>
                      </a:r>
                      <a:r>
                        <a:rPr lang="en-CA" sz="1000" b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 N/A</a:t>
                      </a:r>
                      <a:endParaRPr lang="en-CA" sz="1000" kern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302348"/>
                  </a:ext>
                </a:extLst>
              </a:tr>
              <a:tr h="178144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Cart </a:t>
                      </a:r>
                      <a:r>
                        <a:rPr lang="en-CA" sz="1000" b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OR N/A</a:t>
                      </a:r>
                      <a:endParaRPr lang="en-CA" sz="1000" kern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718047408"/>
                  </a:ext>
                </a:extLst>
              </a:tr>
              <a:tr h="123076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Bin or tray</a:t>
                      </a: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1000" kern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895576399"/>
                  </a:ext>
                </a:extLst>
              </a:tr>
            </a:tbl>
          </a:graphicData>
        </a:graphic>
      </p:graphicFrame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AB8789FD-1FB2-A5C7-2ED4-CDEC4AA6C22C}"/>
              </a:ext>
            </a:extLst>
          </p:cNvPr>
          <p:cNvSpPr txBox="1">
            <a:spLocks/>
          </p:cNvSpPr>
          <p:nvPr/>
        </p:nvSpPr>
        <p:spPr>
          <a:xfrm>
            <a:off x="1515969" y="5665629"/>
            <a:ext cx="5257802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/>
              <a:t>Photo(s) of equipment and supplies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CA" sz="1600"/>
              <a:t>May be taken together or in separate photos</a:t>
            </a:r>
          </a:p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CA" sz="1600"/>
          </a:p>
        </p:txBody>
      </p:sp>
    </p:spTree>
    <p:extLst>
      <p:ext uri="{BB962C8B-B14F-4D97-AF65-F5344CB8AC3E}">
        <p14:creationId xmlns:p14="http://schemas.microsoft.com/office/powerpoint/2010/main" val="52046239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101" y="318944"/>
            <a:ext cx="10515600" cy="540038"/>
          </a:xfrm>
        </p:spPr>
        <p:txBody>
          <a:bodyPr>
            <a:normAutofit/>
          </a:bodyPr>
          <a:lstStyle/>
          <a:p>
            <a:r>
              <a:rPr lang="en-US" sz="2900"/>
              <a:t>C3a. Clean room (non-hazardous only): functional parameters </a:t>
            </a:r>
            <a:r>
              <a:rPr lang="en-US" sz="2900" b="1" i="1"/>
              <a:t>or</a:t>
            </a:r>
            <a:r>
              <a:rPr lang="en-US" sz="2900" i="1"/>
              <a:t> </a:t>
            </a:r>
            <a:r>
              <a:rPr lang="en-US" sz="2900">
                <a:solidFill>
                  <a:srgbClr val="00B050"/>
                </a:solidFill>
              </a:rPr>
              <a:t>N/A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E6A7DC9-051E-4514-A603-BC1C8F64D8B1}"/>
              </a:ext>
            </a:extLst>
          </p:cNvPr>
          <p:cNvSpPr txBox="1">
            <a:spLocks/>
          </p:cNvSpPr>
          <p:nvPr/>
        </p:nvSpPr>
        <p:spPr>
          <a:xfrm>
            <a:off x="740948" y="5604668"/>
            <a:ext cx="11155129" cy="7428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9870" indent="-22987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/>
              <a:t>Provide photo(s) of the clean room for non-hazardous sterile compounding </a:t>
            </a:r>
            <a:r>
              <a:rPr lang="en-US" sz="2000" b="1"/>
              <a:t>and</a:t>
            </a:r>
            <a:r>
              <a:rPr lang="en-US" sz="2000"/>
              <a:t> email a pdf copy of the testing and certification report(s) to show that the room meets the functional parameters </a:t>
            </a:r>
            <a:r>
              <a:rPr lang="en-US" sz="1900"/>
              <a:t>required. </a:t>
            </a:r>
          </a:p>
        </p:txBody>
      </p:sp>
    </p:spTree>
    <p:extLst>
      <p:ext uri="{BB962C8B-B14F-4D97-AF65-F5344CB8AC3E}">
        <p14:creationId xmlns:p14="http://schemas.microsoft.com/office/powerpoint/2010/main" val="359884915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101" y="318944"/>
            <a:ext cx="10515600" cy="540038"/>
          </a:xfrm>
        </p:spPr>
        <p:txBody>
          <a:bodyPr>
            <a:normAutofit/>
          </a:bodyPr>
          <a:lstStyle/>
          <a:p>
            <a:r>
              <a:rPr lang="en-US" sz="2900"/>
              <a:t>C3b. Clean room (hazardous only): functional parameters </a:t>
            </a:r>
            <a:r>
              <a:rPr lang="en-US" sz="2900" b="1" i="1"/>
              <a:t>or</a:t>
            </a:r>
            <a:r>
              <a:rPr lang="en-US" sz="2900" i="1"/>
              <a:t> </a:t>
            </a:r>
            <a:r>
              <a:rPr lang="en-US" sz="2900">
                <a:solidFill>
                  <a:srgbClr val="00B050"/>
                </a:solidFill>
              </a:rPr>
              <a:t>N/A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E6A7DC9-051E-4514-A603-BC1C8F64D8B1}"/>
              </a:ext>
            </a:extLst>
          </p:cNvPr>
          <p:cNvSpPr txBox="1">
            <a:spLocks/>
          </p:cNvSpPr>
          <p:nvPr/>
        </p:nvSpPr>
        <p:spPr>
          <a:xfrm>
            <a:off x="838198" y="5616702"/>
            <a:ext cx="10844815" cy="6276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9870" indent="-22987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>
                <a:ea typeface="+mn-lt"/>
                <a:cs typeface="+mn-lt"/>
              </a:rPr>
              <a:t>Provide photo(s) of the clean room for hazardous sterile compounding </a:t>
            </a:r>
            <a:r>
              <a:rPr lang="en-US" sz="2000" b="1">
                <a:ea typeface="+mn-lt"/>
                <a:cs typeface="+mn-lt"/>
              </a:rPr>
              <a:t>and</a:t>
            </a:r>
            <a:r>
              <a:rPr lang="en-US" sz="2000">
                <a:ea typeface="+mn-lt"/>
                <a:cs typeface="+mn-lt"/>
              </a:rPr>
              <a:t> email a pdf copy of the testing and certification report(s) to show that the room meets the functional parameters required. 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16865265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/>
              <a:t>C3c. Clean room PEC (non-hazardous): LAFW and/or CAI </a:t>
            </a:r>
            <a:r>
              <a:rPr lang="en-US" sz="2900" b="1" i="1"/>
              <a:t>or</a:t>
            </a:r>
            <a:r>
              <a:rPr lang="en-US" sz="2900" i="1"/>
              <a:t> </a:t>
            </a:r>
            <a:r>
              <a:rPr lang="en-US" sz="2900">
                <a:solidFill>
                  <a:srgbClr val="00B050"/>
                </a:solidFill>
              </a:rPr>
              <a:t>N/A</a:t>
            </a:r>
            <a:endParaRPr lang="en-US" sz="29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F23B4060-0D41-88F4-F3FD-5579F5FE78EF}"/>
              </a:ext>
            </a:extLst>
          </p:cNvPr>
          <p:cNvSpPr txBox="1">
            <a:spLocks/>
          </p:cNvSpPr>
          <p:nvPr/>
        </p:nvSpPr>
        <p:spPr>
          <a:xfrm>
            <a:off x="1560101" y="5604669"/>
            <a:ext cx="5257802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/>
              <a:t>Photo(s) of each PEC taken from a distance 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1600"/>
              <a:t>Photo must provide context showing where the PEC is located in the clean room</a:t>
            </a:r>
            <a:endParaRPr lang="en-CA" sz="160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9DA01BB2-B489-3F4D-CC56-D635FE95B5C7}"/>
              </a:ext>
            </a:extLst>
          </p:cNvPr>
          <p:cNvSpPr txBox="1">
            <a:spLocks/>
          </p:cNvSpPr>
          <p:nvPr/>
        </p:nvSpPr>
        <p:spPr>
          <a:xfrm>
            <a:off x="6821909" y="5604668"/>
            <a:ext cx="5368641" cy="9148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/>
              <a:t>Provide photo(s) of each page of the testing and certification report(s) or email pdf copy</a:t>
            </a:r>
          </a:p>
        </p:txBody>
      </p:sp>
    </p:spTree>
    <p:extLst>
      <p:ext uri="{BB962C8B-B14F-4D97-AF65-F5344CB8AC3E}">
        <p14:creationId xmlns:p14="http://schemas.microsoft.com/office/powerpoint/2010/main" val="328756358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1148692" cy="466148"/>
          </a:xfrm>
        </p:spPr>
        <p:txBody>
          <a:bodyPr>
            <a:noAutofit/>
          </a:bodyPr>
          <a:lstStyle/>
          <a:p>
            <a:r>
              <a:rPr lang="en-US" sz="2900"/>
              <a:t>C3d. Clean room PEC (hazardous): Class II or III BSC, and/or CACI </a:t>
            </a:r>
            <a:r>
              <a:rPr lang="en-US" sz="2900" b="1" i="1"/>
              <a:t>or</a:t>
            </a:r>
            <a:r>
              <a:rPr lang="en-US" sz="2900" i="1"/>
              <a:t> </a:t>
            </a:r>
            <a:r>
              <a:rPr lang="en-US" sz="2900">
                <a:solidFill>
                  <a:srgbClr val="00B050"/>
                </a:solidFill>
              </a:rPr>
              <a:t>N/A</a:t>
            </a:r>
            <a:endParaRPr lang="en-US" sz="29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D6FD4DA4-4B6A-BA1B-2946-DCCB8D00AB9D}"/>
              </a:ext>
            </a:extLst>
          </p:cNvPr>
          <p:cNvSpPr txBox="1">
            <a:spLocks/>
          </p:cNvSpPr>
          <p:nvPr/>
        </p:nvSpPr>
        <p:spPr>
          <a:xfrm>
            <a:off x="1560101" y="5604669"/>
            <a:ext cx="5257802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/>
              <a:t>Photo(s) of each PEC taken from a distance 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1500"/>
              <a:t>Photo must provide context showing where the PEC is located in the clean room</a:t>
            </a:r>
            <a:endParaRPr lang="en-CA" sz="150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D40F34E3-FBA1-31D4-D875-4B616A3C980C}"/>
              </a:ext>
            </a:extLst>
          </p:cNvPr>
          <p:cNvSpPr txBox="1">
            <a:spLocks/>
          </p:cNvSpPr>
          <p:nvPr/>
        </p:nvSpPr>
        <p:spPr>
          <a:xfrm>
            <a:off x="6821909" y="5604668"/>
            <a:ext cx="5368641" cy="9148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/>
              <a:t>Provide photo(s) of each page of the testing and certification report(s) or email pdf copy</a:t>
            </a:r>
          </a:p>
        </p:txBody>
      </p:sp>
    </p:spTree>
    <p:extLst>
      <p:ext uri="{BB962C8B-B14F-4D97-AF65-F5344CB8AC3E}">
        <p14:creationId xmlns:p14="http://schemas.microsoft.com/office/powerpoint/2010/main" val="375970721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/>
              <a:t>C3e. Clean room:</a:t>
            </a:r>
            <a:r>
              <a:rPr lang="en-US" sz="2800"/>
              <a:t> c</a:t>
            </a:r>
            <a:r>
              <a:rPr lang="en-US" sz="2900"/>
              <a:t>old chain equipment </a:t>
            </a:r>
            <a:r>
              <a:rPr lang="en-US" sz="2900" b="1" i="1"/>
              <a:t>or</a:t>
            </a:r>
            <a:r>
              <a:rPr lang="en-US" sz="2900" i="1"/>
              <a:t> </a:t>
            </a:r>
            <a:r>
              <a:rPr lang="en-US" sz="2900">
                <a:solidFill>
                  <a:srgbClr val="00B050"/>
                </a:solidFill>
              </a:rPr>
              <a:t>N/A</a:t>
            </a:r>
            <a:endParaRPr lang="en-US" sz="29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111283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129039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2089F8F-A1F8-4A9A-9225-382A498DF919}"/>
              </a:ext>
            </a:extLst>
          </p:cNvPr>
          <p:cNvSpPr txBox="1">
            <a:spLocks/>
          </p:cNvSpPr>
          <p:nvPr/>
        </p:nvSpPr>
        <p:spPr>
          <a:xfrm>
            <a:off x="1042693" y="5489253"/>
            <a:ext cx="5779216" cy="12533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200"/>
              <a:t>Photo(s) of refrigerator (and freezer) taken from a distance 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1700"/>
              <a:t>Photo must provide context showing where the fridge is located in the clean room</a:t>
            </a:r>
            <a:endParaRPr lang="en-CA" sz="170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0509C958-9BD8-4BDC-AE09-0FCFA6EEE7BF}"/>
              </a:ext>
            </a:extLst>
          </p:cNvPr>
          <p:cNvSpPr txBox="1">
            <a:spLocks/>
          </p:cNvSpPr>
          <p:nvPr/>
        </p:nvSpPr>
        <p:spPr>
          <a:xfrm>
            <a:off x="6821909" y="5507010"/>
            <a:ext cx="5368641" cy="12533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/>
              <a:t>Photo(s) of the inside of the refrigerator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CA" sz="1900">
                <a:effectLst/>
                <a:latin typeface="Calibri" panose="020F0502020204030204" pitchFamily="34" charset="0"/>
              </a:rPr>
              <a:t>A standard “bar” fridge (combination fridge/freezer with one exterior door) is </a:t>
            </a:r>
            <a:r>
              <a:rPr lang="en-CA" sz="1900" u="sng">
                <a:effectLst/>
                <a:latin typeface="Calibri" panose="020F0502020204030204" pitchFamily="34" charset="0"/>
              </a:rPr>
              <a:t>not</a:t>
            </a:r>
            <a:r>
              <a:rPr lang="en-CA" sz="1900">
                <a:effectLst/>
                <a:latin typeface="Calibri" panose="020F0502020204030204" pitchFamily="34" charset="0"/>
              </a:rPr>
              <a:t> acceptable as it does not maintain even temperatures</a:t>
            </a:r>
            <a:endParaRPr lang="en-CA" sz="1900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CDAE8018-E04F-4A92-A476-5914AAE91D61}"/>
              </a:ext>
            </a:extLst>
          </p:cNvPr>
          <p:cNvGraphicFramePr>
            <a:graphicFrameLocks/>
          </p:cNvGraphicFramePr>
          <p:nvPr/>
        </p:nvGraphicFramePr>
        <p:xfrm>
          <a:off x="24064" y="2637446"/>
          <a:ext cx="1574800" cy="15221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4800">
                  <a:extLst>
                    <a:ext uri="{9D8B030D-6E8A-4147-A177-3AD203B41FA5}">
                      <a16:colId xmlns:a16="http://schemas.microsoft.com/office/drawing/2014/main" val="1854966575"/>
                    </a:ext>
                  </a:extLst>
                </a:gridCol>
              </a:tblGrid>
              <a:tr h="202911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u="none" strike="noStrike">
                          <a:effectLst/>
                        </a:rPr>
                        <a:t>Required equipment:</a:t>
                      </a:r>
                      <a:endParaRPr lang="en-CA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5324481"/>
                  </a:ext>
                </a:extLst>
              </a:tr>
              <a:tr h="202911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Refrigerator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302348"/>
                  </a:ext>
                </a:extLst>
              </a:tr>
              <a:tr h="65692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Freezer (or N/A)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718047408"/>
                  </a:ext>
                </a:extLst>
              </a:tr>
              <a:tr h="395777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Digital thermometer and temperature log, OR continuous temperature recorder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895576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94331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/>
              <a:t>C3e. Clean room:</a:t>
            </a:r>
            <a:r>
              <a:rPr lang="en-US" sz="2800"/>
              <a:t> c</a:t>
            </a:r>
            <a:r>
              <a:rPr lang="en-US" sz="2900"/>
              <a:t>old chain equipment (continued) </a:t>
            </a:r>
            <a:r>
              <a:rPr lang="en-US" sz="2900" b="1" i="1"/>
              <a:t>or</a:t>
            </a:r>
            <a:r>
              <a:rPr lang="en-US" sz="2900" i="1"/>
              <a:t> </a:t>
            </a:r>
            <a:r>
              <a:rPr lang="en-US" sz="2900">
                <a:solidFill>
                  <a:srgbClr val="00B050"/>
                </a:solidFill>
              </a:rPr>
              <a:t>N/A</a:t>
            </a:r>
            <a:endParaRPr lang="en-US" sz="29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12DFEE1-2E2C-3947-0542-3D2072562895}"/>
              </a:ext>
            </a:extLst>
          </p:cNvPr>
          <p:cNvSpPr txBox="1">
            <a:spLocks/>
          </p:cNvSpPr>
          <p:nvPr/>
        </p:nvSpPr>
        <p:spPr>
          <a:xfrm>
            <a:off x="838198" y="5604669"/>
            <a:ext cx="10515600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/>
              <a:t>Photo(s) of digital thermometer and temperature log, OR continuous temperature recorder</a:t>
            </a:r>
          </a:p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7984485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/>
              <a:t>C4a. Segregated area PEC (non-hazardous): LAFW and/or CAI </a:t>
            </a:r>
            <a:r>
              <a:rPr lang="en-US" sz="2900" b="1" i="1"/>
              <a:t>or</a:t>
            </a:r>
            <a:r>
              <a:rPr lang="en-US" sz="2900" i="1"/>
              <a:t> </a:t>
            </a:r>
            <a:r>
              <a:rPr lang="en-US" sz="2900">
                <a:solidFill>
                  <a:srgbClr val="00B050"/>
                </a:solidFill>
              </a:rPr>
              <a:t>N/A</a:t>
            </a:r>
            <a:endParaRPr lang="en-US" sz="29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F6B14893-4971-4791-28EF-72E0AD82AD3F}"/>
              </a:ext>
            </a:extLst>
          </p:cNvPr>
          <p:cNvSpPr txBox="1">
            <a:spLocks/>
          </p:cNvSpPr>
          <p:nvPr/>
        </p:nvSpPr>
        <p:spPr>
          <a:xfrm>
            <a:off x="1560101" y="5604669"/>
            <a:ext cx="5257802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/>
              <a:t>Photo(s) of each PEC taken from a distance 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1600"/>
              <a:t>Photo must provide context showing where the PEC is located in the segregated area</a:t>
            </a:r>
            <a:endParaRPr lang="en-CA" sz="160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104B4D6D-0125-EE64-8A46-B17EE54C7C47}"/>
              </a:ext>
            </a:extLst>
          </p:cNvPr>
          <p:cNvSpPr txBox="1">
            <a:spLocks/>
          </p:cNvSpPr>
          <p:nvPr/>
        </p:nvSpPr>
        <p:spPr>
          <a:xfrm>
            <a:off x="6821909" y="5604668"/>
            <a:ext cx="5368641" cy="9148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/>
              <a:t>Provide photo(s) of each page of the testing and certification report(s) or email pdf copy</a:t>
            </a:r>
          </a:p>
        </p:txBody>
      </p:sp>
    </p:spTree>
    <p:extLst>
      <p:ext uri="{BB962C8B-B14F-4D97-AF65-F5344CB8AC3E}">
        <p14:creationId xmlns:p14="http://schemas.microsoft.com/office/powerpoint/2010/main" val="1219415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0710" y="279517"/>
            <a:ext cx="10705432" cy="785897"/>
          </a:xfrm>
        </p:spPr>
        <p:txBody>
          <a:bodyPr>
            <a:noAutofit/>
          </a:bodyPr>
          <a:lstStyle/>
          <a:p>
            <a:r>
              <a:rPr lang="en-US" sz="2900"/>
              <a:t>1d. Lock-and-leave barriers (if the premise is open for business while the pharmacy is closed) </a:t>
            </a:r>
            <a:r>
              <a:rPr lang="en-US" sz="2900" i="1"/>
              <a:t>or</a:t>
            </a:r>
            <a:r>
              <a:rPr lang="en-US" sz="2900"/>
              <a:t> </a:t>
            </a:r>
            <a:r>
              <a:rPr lang="en-US" sz="2900">
                <a:solidFill>
                  <a:srgbClr val="00B050"/>
                </a:solidFill>
              </a:rPr>
              <a:t>N/A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967941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3" y="338443"/>
            <a:ext cx="11497035" cy="466148"/>
          </a:xfrm>
        </p:spPr>
        <p:txBody>
          <a:bodyPr>
            <a:noAutofit/>
          </a:bodyPr>
          <a:lstStyle/>
          <a:p>
            <a:r>
              <a:rPr lang="en-US" sz="2900"/>
              <a:t>C4b. Segregated area PEC (hazardous): Class II or III BSC, and/or CACI </a:t>
            </a:r>
            <a:r>
              <a:rPr lang="en-US" sz="2900" b="1" i="1"/>
              <a:t>or</a:t>
            </a:r>
            <a:r>
              <a:rPr lang="en-US" sz="2900" i="1"/>
              <a:t> </a:t>
            </a:r>
            <a:r>
              <a:rPr lang="en-US" sz="2900">
                <a:solidFill>
                  <a:srgbClr val="00B050"/>
                </a:solidFill>
              </a:rPr>
              <a:t>N/A</a:t>
            </a:r>
            <a:endParaRPr lang="en-US" sz="29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2089F8F-A1F8-4A9A-9225-382A498DF919}"/>
              </a:ext>
            </a:extLst>
          </p:cNvPr>
          <p:cNvSpPr txBox="1">
            <a:spLocks/>
          </p:cNvSpPr>
          <p:nvPr/>
        </p:nvSpPr>
        <p:spPr>
          <a:xfrm>
            <a:off x="1560101" y="5604669"/>
            <a:ext cx="5257802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/>
              <a:t>Photo(s) of each PEC taken from a distance 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1600"/>
              <a:t>Photo must provide context showing where the PEC is located in the segregated area</a:t>
            </a:r>
            <a:endParaRPr lang="en-CA" sz="160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0509C958-9BD8-4BDC-AE09-0FCFA6EEE7BF}"/>
              </a:ext>
            </a:extLst>
          </p:cNvPr>
          <p:cNvSpPr txBox="1">
            <a:spLocks/>
          </p:cNvSpPr>
          <p:nvPr/>
        </p:nvSpPr>
        <p:spPr>
          <a:xfrm>
            <a:off x="6821909" y="5604668"/>
            <a:ext cx="5368641" cy="9148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/>
              <a:t>Provide photo(s) of each page of the testing and certification report(s) or email pdf copy</a:t>
            </a:r>
          </a:p>
        </p:txBody>
      </p:sp>
    </p:spTree>
    <p:extLst>
      <p:ext uri="{BB962C8B-B14F-4D97-AF65-F5344CB8AC3E}">
        <p14:creationId xmlns:p14="http://schemas.microsoft.com/office/powerpoint/2010/main" val="339445096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/>
              <a:t>C4c. Storage area for hazardous drugs (dedicated room and/or clean room) </a:t>
            </a:r>
            <a:r>
              <a:rPr lang="en-US" sz="2900" b="1" i="1"/>
              <a:t>or</a:t>
            </a:r>
            <a:r>
              <a:rPr lang="en-US" sz="2900" i="1"/>
              <a:t> </a:t>
            </a:r>
            <a:r>
              <a:rPr lang="en-US" sz="2900">
                <a:solidFill>
                  <a:srgbClr val="00B050"/>
                </a:solidFill>
              </a:rPr>
              <a:t>N/A</a:t>
            </a:r>
            <a:endParaRPr lang="en-US" sz="29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2089F8F-A1F8-4A9A-9225-382A498DF919}"/>
              </a:ext>
            </a:extLst>
          </p:cNvPr>
          <p:cNvSpPr txBox="1">
            <a:spLocks/>
          </p:cNvSpPr>
          <p:nvPr/>
        </p:nvSpPr>
        <p:spPr>
          <a:xfrm>
            <a:off x="1560101" y="5604669"/>
            <a:ext cx="5257802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/>
              <a:t> Photo must provide context showing where the area is within a dedicated room and/or clean room.</a:t>
            </a:r>
            <a:endParaRPr lang="en-CA" sz="200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0509C958-9BD8-4BDC-AE09-0FCFA6EEE7BF}"/>
              </a:ext>
            </a:extLst>
          </p:cNvPr>
          <p:cNvSpPr txBox="1">
            <a:spLocks/>
          </p:cNvSpPr>
          <p:nvPr/>
        </p:nvSpPr>
        <p:spPr>
          <a:xfrm>
            <a:off x="6821909" y="5604668"/>
            <a:ext cx="5368641" cy="1253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/>
              <a:t>If dedicated room – provide photo(s) of each page of the testing and certification report(s) </a:t>
            </a:r>
            <a:r>
              <a:rPr lang="en-US" sz="2000" b="1" u="sng"/>
              <a:t>or</a:t>
            </a:r>
            <a:r>
              <a:rPr lang="en-US" sz="2000"/>
              <a:t> email pdf copy</a:t>
            </a:r>
          </a:p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CA" sz="1900"/>
          </a:p>
        </p:txBody>
      </p:sp>
    </p:spTree>
    <p:extLst>
      <p:ext uri="{BB962C8B-B14F-4D97-AF65-F5344CB8AC3E}">
        <p14:creationId xmlns:p14="http://schemas.microsoft.com/office/powerpoint/2010/main" val="221712873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/>
              <a:t>C4d. Storage area for cleaning equipment and supplies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2089F8F-A1F8-4A9A-9225-382A498DF919}"/>
              </a:ext>
            </a:extLst>
          </p:cNvPr>
          <p:cNvSpPr txBox="1">
            <a:spLocks/>
          </p:cNvSpPr>
          <p:nvPr/>
        </p:nvSpPr>
        <p:spPr>
          <a:xfrm>
            <a:off x="1560100" y="5604669"/>
            <a:ext cx="10396769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/>
              <a:t>Photo(s) of cabinet for storing equipment, refills, and cleaning products used for cleaning and disinfecting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1600"/>
              <a:t>Photo must provide context showing where the cabinet is located</a:t>
            </a:r>
            <a:endParaRPr lang="en-CA" sz="1600"/>
          </a:p>
        </p:txBody>
      </p:sp>
    </p:spTree>
    <p:extLst>
      <p:ext uri="{BB962C8B-B14F-4D97-AF65-F5344CB8AC3E}">
        <p14:creationId xmlns:p14="http://schemas.microsoft.com/office/powerpoint/2010/main" val="330574719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/>
              <a:t>C4e. Storage area:</a:t>
            </a:r>
            <a:r>
              <a:rPr lang="en-US" sz="2800"/>
              <a:t> c</a:t>
            </a:r>
            <a:r>
              <a:rPr lang="en-US" sz="2900"/>
              <a:t>old chain equipment </a:t>
            </a:r>
            <a:r>
              <a:rPr lang="en-US" sz="2900" b="1" i="1"/>
              <a:t>or</a:t>
            </a:r>
            <a:r>
              <a:rPr lang="en-US" sz="2900" i="1"/>
              <a:t> </a:t>
            </a:r>
            <a:r>
              <a:rPr lang="en-US" sz="2900">
                <a:solidFill>
                  <a:srgbClr val="00B050"/>
                </a:solidFill>
              </a:rPr>
              <a:t>N/A</a:t>
            </a:r>
            <a:endParaRPr lang="en-US" sz="29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129040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129039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2089F8F-A1F8-4A9A-9225-382A498DF919}"/>
              </a:ext>
            </a:extLst>
          </p:cNvPr>
          <p:cNvSpPr txBox="1">
            <a:spLocks/>
          </p:cNvSpPr>
          <p:nvPr/>
        </p:nvSpPr>
        <p:spPr>
          <a:xfrm>
            <a:off x="1127464" y="5507010"/>
            <a:ext cx="5690439" cy="12533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200"/>
              <a:t>Photo(s) of refrigerator (and freezer) taken from a distance 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US" sz="1700"/>
              <a:t>Photo must provide context showing where the fridge is within the dispensary</a:t>
            </a:r>
            <a:endParaRPr lang="en-CA" sz="170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0509C958-9BD8-4BDC-AE09-0FCFA6EEE7BF}"/>
              </a:ext>
            </a:extLst>
          </p:cNvPr>
          <p:cNvSpPr txBox="1">
            <a:spLocks/>
          </p:cNvSpPr>
          <p:nvPr/>
        </p:nvSpPr>
        <p:spPr>
          <a:xfrm>
            <a:off x="6823359" y="5501805"/>
            <a:ext cx="5368641" cy="12533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/>
              <a:t>Photo(s) of the inside of the refrigerator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CA" sz="1900">
                <a:effectLst/>
                <a:latin typeface="Calibri" panose="020F0502020204030204" pitchFamily="34" charset="0"/>
              </a:rPr>
              <a:t>A standard “bar” fridge (combination fridge/freezer with one exterior door) is </a:t>
            </a:r>
            <a:r>
              <a:rPr lang="en-CA" sz="1900" u="sng">
                <a:effectLst/>
                <a:latin typeface="Calibri" panose="020F0502020204030204" pitchFamily="34" charset="0"/>
              </a:rPr>
              <a:t>not</a:t>
            </a:r>
            <a:r>
              <a:rPr lang="en-CA" sz="1900">
                <a:effectLst/>
                <a:latin typeface="Calibri" panose="020F0502020204030204" pitchFamily="34" charset="0"/>
              </a:rPr>
              <a:t> acceptable as it does not maintain even temperatures</a:t>
            </a:r>
            <a:endParaRPr lang="en-CA" sz="1900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CDAE8018-E04F-4A92-A476-5914AAE91D61}"/>
              </a:ext>
            </a:extLst>
          </p:cNvPr>
          <p:cNvGraphicFramePr>
            <a:graphicFrameLocks/>
          </p:cNvGraphicFramePr>
          <p:nvPr/>
        </p:nvGraphicFramePr>
        <p:xfrm>
          <a:off x="24064" y="2637446"/>
          <a:ext cx="1574800" cy="15326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4800">
                  <a:extLst>
                    <a:ext uri="{9D8B030D-6E8A-4147-A177-3AD203B41FA5}">
                      <a16:colId xmlns:a16="http://schemas.microsoft.com/office/drawing/2014/main" val="1854966575"/>
                    </a:ext>
                  </a:extLst>
                </a:gridCol>
              </a:tblGrid>
              <a:tr h="202911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u="none" strike="noStrike">
                          <a:effectLst/>
                        </a:rPr>
                        <a:t>Required equipment:</a:t>
                      </a:r>
                      <a:endParaRPr lang="en-CA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5324481"/>
                  </a:ext>
                </a:extLst>
              </a:tr>
              <a:tr h="202911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Refrigerator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302348"/>
                  </a:ext>
                </a:extLst>
              </a:tr>
              <a:tr h="202911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Freezer (or N/A)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501125848"/>
                  </a:ext>
                </a:extLst>
              </a:tr>
              <a:tr h="781509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Digital thermometer and temperature log, OR continuous temperature recorder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718047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293727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/>
              <a:t>C4e. Storage area:</a:t>
            </a:r>
            <a:r>
              <a:rPr lang="en-US" sz="2800"/>
              <a:t> c</a:t>
            </a:r>
            <a:r>
              <a:rPr lang="en-US" sz="2900"/>
              <a:t>old chain equipment (continued) </a:t>
            </a:r>
            <a:r>
              <a:rPr lang="en-US" sz="2900" b="1" i="1"/>
              <a:t>or</a:t>
            </a:r>
            <a:r>
              <a:rPr lang="en-US" sz="2900" i="1"/>
              <a:t> </a:t>
            </a:r>
            <a:r>
              <a:rPr lang="en-US" sz="2900">
                <a:solidFill>
                  <a:srgbClr val="00B050"/>
                </a:solidFill>
              </a:rPr>
              <a:t>N/A</a:t>
            </a:r>
            <a:endParaRPr lang="en-US" sz="290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246992C7-57A7-EEEF-1EA3-717FC99A7D1E}"/>
              </a:ext>
            </a:extLst>
          </p:cNvPr>
          <p:cNvSpPr txBox="1">
            <a:spLocks/>
          </p:cNvSpPr>
          <p:nvPr/>
        </p:nvSpPr>
        <p:spPr>
          <a:xfrm>
            <a:off x="838198" y="5604669"/>
            <a:ext cx="10515600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/>
              <a:t>Photo(s) of digital thermometer and temperature log, OR continuous temperature recorder</a:t>
            </a:r>
          </a:p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83772915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101" y="318944"/>
            <a:ext cx="10515600" cy="540038"/>
          </a:xfrm>
        </p:spPr>
        <p:txBody>
          <a:bodyPr>
            <a:normAutofit/>
          </a:bodyPr>
          <a:lstStyle/>
          <a:p>
            <a:r>
              <a:rPr lang="en-US" sz="2900"/>
              <a:t>C4f. Incubator </a:t>
            </a:r>
            <a:r>
              <a:rPr lang="en-US" sz="2900" i="1"/>
              <a:t>or</a:t>
            </a:r>
            <a:r>
              <a:rPr lang="en-US" sz="2900"/>
              <a:t> report from certified external laboratory</a:t>
            </a:r>
            <a:endParaRPr lang="en-US" sz="290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E6A7DC9-051E-4514-A603-BC1C8F64D8B1}"/>
              </a:ext>
            </a:extLst>
          </p:cNvPr>
          <p:cNvSpPr txBox="1">
            <a:spLocks/>
          </p:cNvSpPr>
          <p:nvPr/>
        </p:nvSpPr>
        <p:spPr>
          <a:xfrm>
            <a:off x="838199" y="5616702"/>
            <a:ext cx="10436752" cy="627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/>
              <a:t>Photo(s) of incubator on-site, or each page of the lab report </a:t>
            </a:r>
            <a:r>
              <a:rPr lang="en-US" sz="2000" b="1" u="sng"/>
              <a:t>or</a:t>
            </a:r>
            <a:r>
              <a:rPr lang="en-US" sz="2000"/>
              <a:t> email pdf copy of report</a:t>
            </a:r>
          </a:p>
        </p:txBody>
      </p:sp>
    </p:spTree>
    <p:extLst>
      <p:ext uri="{BB962C8B-B14F-4D97-AF65-F5344CB8AC3E}">
        <p14:creationId xmlns:p14="http://schemas.microsoft.com/office/powerpoint/2010/main" val="36940802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101" y="318944"/>
            <a:ext cx="10515600" cy="540038"/>
          </a:xfrm>
        </p:spPr>
        <p:txBody>
          <a:bodyPr>
            <a:normAutofit/>
          </a:bodyPr>
          <a:lstStyle/>
          <a:p>
            <a:r>
              <a:rPr lang="en-US" sz="2900"/>
              <a:t>C4g. Signage</a:t>
            </a:r>
            <a:endParaRPr lang="en-US" sz="290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B2ACDE2-5478-47B2-6E69-4AD728548CF5}"/>
              </a:ext>
            </a:extLst>
          </p:cNvPr>
          <p:cNvSpPr txBox="1">
            <a:spLocks/>
          </p:cNvSpPr>
          <p:nvPr/>
        </p:nvSpPr>
        <p:spPr>
          <a:xfrm>
            <a:off x="6172199" y="5604669"/>
            <a:ext cx="5181603" cy="740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/>
              <a:t>Photo(s) of signage (from a distance)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/>
              <a:t>Provide context as to where the sign is posted</a:t>
            </a:r>
            <a:endParaRPr lang="en-CA" sz="16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536CEA2-B600-EC06-DC5C-82DA69F8B1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537" y="5632090"/>
            <a:ext cx="2728097" cy="906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3250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/>
              <a:t>C5a. Hazardous sterile compounding – additional supplies: PPE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CDAE8018-E04F-4A92-A476-5914AAE91D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5236804"/>
              </p:ext>
            </p:extLst>
          </p:nvPr>
        </p:nvGraphicFramePr>
        <p:xfrm>
          <a:off x="24064" y="2637447"/>
          <a:ext cx="1574800" cy="16935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4800">
                  <a:extLst>
                    <a:ext uri="{9D8B030D-6E8A-4147-A177-3AD203B41FA5}">
                      <a16:colId xmlns:a16="http://schemas.microsoft.com/office/drawing/2014/main" val="1854966575"/>
                    </a:ext>
                  </a:extLst>
                </a:gridCol>
              </a:tblGrid>
              <a:tr h="109608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u="none" strike="noStrike">
                          <a:effectLst/>
                        </a:rPr>
                        <a:t>Required PPE:</a:t>
                      </a:r>
                      <a:endParaRPr lang="en-CA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5324481"/>
                  </a:ext>
                </a:extLst>
              </a:tr>
              <a:tr h="213790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Gloves (D-6978-05 ASTM)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302348"/>
                  </a:ext>
                </a:extLst>
              </a:tr>
              <a:tr h="137579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Gowns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718047408"/>
                  </a:ext>
                </a:extLst>
              </a:tr>
              <a:tr h="213790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Masks (N95 or N100, NIOSH-approved)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895576399"/>
                  </a:ext>
                </a:extLst>
              </a:tr>
              <a:tr h="422153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Goggles and face shields, OR full facepiece respirators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166465932"/>
                  </a:ext>
                </a:extLst>
              </a:tr>
            </a:tbl>
          </a:graphicData>
        </a:graphic>
      </p:graphicFrame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B36D8636-EA95-330A-BE79-21436960857B}"/>
              </a:ext>
            </a:extLst>
          </p:cNvPr>
          <p:cNvSpPr txBox="1">
            <a:spLocks/>
          </p:cNvSpPr>
          <p:nvPr/>
        </p:nvSpPr>
        <p:spPr>
          <a:xfrm>
            <a:off x="1515969" y="5665629"/>
            <a:ext cx="5257802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/>
              <a:t>Photo(s) of equipment and supplies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CA" sz="1600"/>
              <a:t>May be taken together or in separate photos</a:t>
            </a:r>
          </a:p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CA" sz="1600"/>
          </a:p>
        </p:txBody>
      </p:sp>
    </p:spTree>
    <p:extLst>
      <p:ext uri="{BB962C8B-B14F-4D97-AF65-F5344CB8AC3E}">
        <p14:creationId xmlns:p14="http://schemas.microsoft.com/office/powerpoint/2010/main" val="122235048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/>
              <a:t>C5b. Hazardous sterile compounding – additional supplies: spill kit including chemical cartridge respirator with pre-filter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E9D497C8-FCD0-C2BA-26CC-9FEDD03C3F1D}"/>
              </a:ext>
            </a:extLst>
          </p:cNvPr>
          <p:cNvSpPr txBox="1">
            <a:spLocks/>
          </p:cNvSpPr>
          <p:nvPr/>
        </p:nvSpPr>
        <p:spPr>
          <a:xfrm>
            <a:off x="1515969" y="5665629"/>
            <a:ext cx="5257802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/>
              <a:t>Photo(s) of equipment and supplies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CA" sz="1600"/>
              <a:t>May be taken together or in separate photos</a:t>
            </a:r>
          </a:p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CA" sz="1600"/>
          </a:p>
        </p:txBody>
      </p:sp>
    </p:spTree>
    <p:extLst>
      <p:ext uri="{BB962C8B-B14F-4D97-AF65-F5344CB8AC3E}">
        <p14:creationId xmlns:p14="http://schemas.microsoft.com/office/powerpoint/2010/main" val="143126742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/>
              <a:t>C5c. Hazardous sterile compounding – additional supplies: cytotoxic waste container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E9D497C8-FCD0-C2BA-26CC-9FEDD03C3F1D}"/>
              </a:ext>
            </a:extLst>
          </p:cNvPr>
          <p:cNvSpPr txBox="1">
            <a:spLocks/>
          </p:cNvSpPr>
          <p:nvPr/>
        </p:nvSpPr>
        <p:spPr>
          <a:xfrm>
            <a:off x="1515969" y="5665629"/>
            <a:ext cx="5257802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/>
              <a:t>Photo(s) of equipment and supplies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CA" sz="1600"/>
              <a:t>May be taken together or in separate photos</a:t>
            </a:r>
          </a:p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CA" sz="1600"/>
          </a:p>
        </p:txBody>
      </p:sp>
    </p:spTree>
    <p:extLst>
      <p:ext uri="{BB962C8B-B14F-4D97-AF65-F5344CB8AC3E}">
        <p14:creationId xmlns:p14="http://schemas.microsoft.com/office/powerpoint/2010/main" val="2991700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685" y="262893"/>
            <a:ext cx="8509446" cy="464163"/>
          </a:xfrm>
        </p:spPr>
        <p:txBody>
          <a:bodyPr>
            <a:noAutofit/>
          </a:bodyPr>
          <a:lstStyle/>
          <a:p>
            <a:r>
              <a:rPr lang="en-US" sz="2900"/>
              <a:t>1e. Signage at 25 feet from dispensary </a:t>
            </a:r>
            <a:r>
              <a:rPr lang="en-US" sz="2900" b="1" i="1"/>
              <a:t>or </a:t>
            </a:r>
            <a:r>
              <a:rPr lang="en-US" sz="2900">
                <a:solidFill>
                  <a:srgbClr val="00B050"/>
                </a:solidFill>
              </a:rPr>
              <a:t>N/A</a:t>
            </a:r>
            <a:endParaRPr lang="en-US" sz="2900" b="1" i="1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10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94" y="338443"/>
            <a:ext cx="10515600" cy="466148"/>
          </a:xfrm>
        </p:spPr>
        <p:txBody>
          <a:bodyPr>
            <a:noAutofit/>
          </a:bodyPr>
          <a:lstStyle/>
          <a:p>
            <a:r>
              <a:rPr lang="en-US" sz="2900"/>
              <a:t>C5d. Hazardous sterile compounding – additional supplies: Surface decontamination and deactivation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48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6127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E9D497C8-FCD0-C2BA-26CC-9FEDD03C3F1D}"/>
              </a:ext>
            </a:extLst>
          </p:cNvPr>
          <p:cNvSpPr txBox="1">
            <a:spLocks/>
          </p:cNvSpPr>
          <p:nvPr/>
        </p:nvSpPr>
        <p:spPr>
          <a:xfrm>
            <a:off x="1515969" y="5665629"/>
            <a:ext cx="5257802" cy="109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/>
              <a:t>Photo(s) of equipment and supplies</a:t>
            </a:r>
          </a:p>
          <a:p>
            <a:pPr marL="687600" indent="-230400">
              <a:lnSpc>
                <a:spcPct val="110000"/>
              </a:lnSpc>
              <a:spcBef>
                <a:spcPts val="500"/>
              </a:spcBef>
              <a:buFont typeface="Courier New" panose="02070309020205020404" pitchFamily="49" charset="0"/>
              <a:buChar char="o"/>
            </a:pPr>
            <a:r>
              <a:rPr lang="en-CA" sz="1600"/>
              <a:t>May be taken together or in separate photos</a:t>
            </a:r>
          </a:p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CA" sz="1600"/>
          </a:p>
        </p:txBody>
      </p:sp>
    </p:spTree>
    <p:extLst>
      <p:ext uri="{BB962C8B-B14F-4D97-AF65-F5344CB8AC3E}">
        <p14:creationId xmlns:p14="http://schemas.microsoft.com/office/powerpoint/2010/main" val="55497566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860" y="307700"/>
            <a:ext cx="11127428" cy="465321"/>
          </a:xfrm>
        </p:spPr>
        <p:txBody>
          <a:bodyPr>
            <a:noAutofit/>
          </a:bodyPr>
          <a:lstStyle/>
          <a:p>
            <a:r>
              <a:rPr lang="en-US" sz="2900"/>
              <a:t>C6a. Compounded product label </a:t>
            </a:r>
            <a:endParaRPr lang="en-US" sz="2900" b="1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924175" y="1141729"/>
            <a:ext cx="5570310" cy="43481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/>
          </a:p>
        </p:txBody>
      </p:sp>
      <p:graphicFrame>
        <p:nvGraphicFramePr>
          <p:cNvPr id="9" name="Content Placeholder 2">
            <a:extLst>
              <a:ext uri="{FF2B5EF4-FFF2-40B4-BE49-F238E27FC236}">
                <a16:creationId xmlns:a16="http://schemas.microsoft.com/office/drawing/2014/main" id="{27DCFBDA-2E8F-44D2-922E-3EC200D2757F}"/>
              </a:ext>
            </a:extLst>
          </p:cNvPr>
          <p:cNvGraphicFramePr>
            <a:graphicFrameLocks/>
          </p:cNvGraphicFramePr>
          <p:nvPr/>
        </p:nvGraphicFramePr>
        <p:xfrm>
          <a:off x="398259" y="1009756"/>
          <a:ext cx="4121497" cy="31964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1497">
                  <a:extLst>
                    <a:ext uri="{9D8B030D-6E8A-4147-A177-3AD203B41FA5}">
                      <a16:colId xmlns:a16="http://schemas.microsoft.com/office/drawing/2014/main" val="1854966575"/>
                    </a:ext>
                  </a:extLst>
                </a:gridCol>
              </a:tblGrid>
              <a:tr h="177844"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b="1" u="sng" strike="noStrike">
                          <a:effectLst/>
                        </a:rPr>
                        <a:t>HPA Bylaws Schedule F Part 1 s.9(2)</a:t>
                      </a:r>
                      <a:endParaRPr lang="en-CA" sz="1200" b="1" i="0" u="sng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5324481"/>
                  </a:ext>
                </a:extLst>
              </a:tr>
              <a:tr h="203246"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en-CA" sz="1200" b="1" u="none" strike="noStrike">
                          <a:effectLst/>
                        </a:rPr>
                        <a:t>The label for all prescription drugs must include:</a:t>
                      </a:r>
                      <a:endParaRPr lang="en-CA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4222302348"/>
                  </a:ext>
                </a:extLst>
              </a:tr>
              <a:tr h="237651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Name, address, and telephone number of the pharmacy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718047408"/>
                  </a:ext>
                </a:extLst>
              </a:tr>
              <a:tr h="177844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Prescription number and dispensing date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895576399"/>
                  </a:ext>
                </a:extLst>
              </a:tr>
              <a:tr h="177844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u="none" strike="noStrike">
                          <a:effectLst/>
                        </a:rPr>
                        <a:t>Full name of the patient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6307726"/>
                  </a:ext>
                </a:extLst>
              </a:tr>
              <a:tr h="177844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Name of the practitioner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2332557045"/>
                  </a:ext>
                </a:extLst>
              </a:tr>
              <a:tr h="177844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Quantity and strength of the drug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2169709659"/>
                  </a:ext>
                </a:extLst>
              </a:tr>
              <a:tr h="177844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Practitioner’s directions for use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402757907"/>
                  </a:ext>
                </a:extLst>
              </a:tr>
              <a:tr h="237651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Any other information required by good pharmacy practice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152881953"/>
                  </a:ext>
                </a:extLst>
              </a:tr>
              <a:tr h="177844"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en-CA" sz="12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HPA Bylaws Schedule F Part 1 s.9(3)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3609672732"/>
                  </a:ext>
                </a:extLst>
              </a:tr>
              <a:tr h="237651"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 a </a:t>
                      </a:r>
                      <a:r>
                        <a:rPr lang="en-CA" sz="1200" b="1" i="1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single-entity</a:t>
                      </a:r>
                      <a:r>
                        <a:rPr lang="en-C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product, the label must include: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262317035"/>
                  </a:ext>
                </a:extLst>
              </a:tr>
              <a:tr h="177844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Generic name, and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18546735"/>
                  </a:ext>
                </a:extLst>
              </a:tr>
              <a:tr h="684963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 least one of:</a:t>
                      </a:r>
                    </a:p>
                    <a:p>
                      <a:pPr marL="628650" lvl="1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brand name</a:t>
                      </a:r>
                    </a:p>
                    <a:p>
                      <a:pPr marL="628650" lvl="1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manufacturer’s name, or</a:t>
                      </a:r>
                    </a:p>
                    <a:p>
                      <a:pPr marL="628650" lvl="1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C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drug identification number (DIN). </a:t>
                      </a: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4052701112"/>
                  </a:ext>
                </a:extLst>
              </a:tr>
            </a:tbl>
          </a:graphicData>
        </a:graphic>
      </p:graphicFrame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18A20DA9-080D-4C14-98C3-6C65955B900F}"/>
              </a:ext>
            </a:extLst>
          </p:cNvPr>
          <p:cNvSpPr txBox="1">
            <a:spLocks/>
          </p:cNvSpPr>
          <p:nvPr/>
        </p:nvSpPr>
        <p:spPr>
          <a:xfrm>
            <a:off x="4944693" y="5570902"/>
            <a:ext cx="6080358" cy="12435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200"/>
              <a:t>Photo(s) of what information is included on the label </a:t>
            </a:r>
          </a:p>
          <a:p>
            <a:pPr marL="916200" lvl="1" indent="-230400">
              <a:lnSpc>
                <a:spcPct val="110000"/>
              </a:lnSpc>
            </a:pPr>
            <a:r>
              <a:rPr lang="en-US" sz="1700"/>
              <a:t>You may run a dummy prescription</a:t>
            </a:r>
          </a:p>
          <a:p>
            <a:pPr marL="916200" lvl="1" indent="-230400">
              <a:lnSpc>
                <a:spcPct val="110000"/>
              </a:lnSpc>
            </a:pPr>
            <a:r>
              <a:rPr lang="en-US" sz="1700"/>
              <a:t>Must be generated on site at the pharmacy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76F08E-E9FD-6B89-92A5-5E5261FA9D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259" y="4206240"/>
            <a:ext cx="2806684" cy="247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85017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101" y="318944"/>
            <a:ext cx="10515600" cy="540038"/>
          </a:xfrm>
        </p:spPr>
        <p:txBody>
          <a:bodyPr>
            <a:normAutofit/>
          </a:bodyPr>
          <a:lstStyle/>
          <a:p>
            <a:r>
              <a:rPr lang="en-US" sz="2900"/>
              <a:t>C6b. Compounded sterile preparation log</a:t>
            </a:r>
            <a:endParaRPr lang="en-US" sz="290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E6A7DC9-051E-4514-A603-BC1C8F64D8B1}"/>
              </a:ext>
            </a:extLst>
          </p:cNvPr>
          <p:cNvSpPr txBox="1">
            <a:spLocks/>
          </p:cNvSpPr>
          <p:nvPr/>
        </p:nvSpPr>
        <p:spPr>
          <a:xfrm>
            <a:off x="838199" y="5616702"/>
            <a:ext cx="10436752" cy="627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/>
              <a:t>Photo(s) of template(s) </a:t>
            </a:r>
            <a:r>
              <a:rPr lang="en-US" sz="2000" b="1" u="sng"/>
              <a:t>or</a:t>
            </a:r>
            <a:r>
              <a:rPr lang="en-US" sz="2000"/>
              <a:t> email pdf copy of template(s)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07A805F-FBBD-0909-0A88-192DD12C24C5}"/>
              </a:ext>
            </a:extLst>
          </p:cNvPr>
          <p:cNvSpPr txBox="1">
            <a:spLocks/>
          </p:cNvSpPr>
          <p:nvPr/>
        </p:nvSpPr>
        <p:spPr>
          <a:xfrm>
            <a:off x="838199" y="823496"/>
            <a:ext cx="5181601" cy="4653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/>
              <a:t>Individual </a:t>
            </a:r>
            <a:r>
              <a:rPr lang="en-US" sz="2400" b="1" i="1"/>
              <a:t>or</a:t>
            </a:r>
            <a:r>
              <a:rPr lang="en-US" sz="2400" i="1"/>
              <a:t> </a:t>
            </a:r>
            <a:r>
              <a:rPr lang="en-US" sz="2400">
                <a:solidFill>
                  <a:srgbClr val="00B050"/>
                </a:solidFill>
              </a:rPr>
              <a:t>N/A</a:t>
            </a:r>
            <a:endParaRPr lang="en-US" sz="2400" b="1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EE32DF6-53BF-FF90-6DB3-071F5C42E45C}"/>
              </a:ext>
            </a:extLst>
          </p:cNvPr>
          <p:cNvSpPr txBox="1">
            <a:spLocks/>
          </p:cNvSpPr>
          <p:nvPr/>
        </p:nvSpPr>
        <p:spPr>
          <a:xfrm>
            <a:off x="6148498" y="831555"/>
            <a:ext cx="5181601" cy="4653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/>
              <a:t>Batch </a:t>
            </a:r>
            <a:r>
              <a:rPr lang="en-US" sz="2400" b="1" i="1"/>
              <a:t>or</a:t>
            </a:r>
            <a:r>
              <a:rPr lang="en-US" sz="2400" i="1"/>
              <a:t> </a:t>
            </a:r>
            <a:r>
              <a:rPr lang="en-US" sz="2400">
                <a:solidFill>
                  <a:srgbClr val="00B050"/>
                </a:solidFill>
              </a:rPr>
              <a:t>N/A</a:t>
            </a:r>
            <a:endParaRPr lang="en-US" sz="2400" b="1"/>
          </a:p>
        </p:txBody>
      </p:sp>
    </p:spTree>
    <p:extLst>
      <p:ext uri="{BB962C8B-B14F-4D97-AF65-F5344CB8AC3E}">
        <p14:creationId xmlns:p14="http://schemas.microsoft.com/office/powerpoint/2010/main" val="265226286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101" y="318944"/>
            <a:ext cx="10515600" cy="540038"/>
          </a:xfrm>
        </p:spPr>
        <p:txBody>
          <a:bodyPr>
            <a:normAutofit/>
          </a:bodyPr>
          <a:lstStyle/>
          <a:p>
            <a:r>
              <a:rPr lang="en-US" sz="2900"/>
              <a:t>C6b. Policies and procedures for compounding</a:t>
            </a:r>
            <a:endParaRPr lang="en-US" sz="290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181600" cy="4351338"/>
          </a:xfrm>
        </p:spPr>
        <p:txBody>
          <a:bodyPr/>
          <a:lstStyle/>
          <a:p>
            <a:endParaRPr lang="en-CA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1E6A7DC9-051E-4514-A603-BC1C8F64D8B1}"/>
              </a:ext>
            </a:extLst>
          </p:cNvPr>
          <p:cNvSpPr txBox="1">
            <a:spLocks/>
          </p:cNvSpPr>
          <p:nvPr/>
        </p:nvSpPr>
        <p:spPr>
          <a:xfrm>
            <a:off x="838199" y="5616702"/>
            <a:ext cx="10436752" cy="6276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0400" indent="-2304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/>
              <a:t>Photo(s) of checklist in Appendix 1 of NAPRA documents (</a:t>
            </a:r>
            <a:r>
              <a:rPr lang="en-US" sz="2000">
                <a:hlinkClick r:id="rId2"/>
              </a:rPr>
              <a:t>Non-Hazardous</a:t>
            </a:r>
            <a:r>
              <a:rPr lang="en-US" sz="2000"/>
              <a:t> and/or </a:t>
            </a:r>
            <a:r>
              <a:rPr lang="en-US" sz="2000">
                <a:hlinkClick r:id="rId3"/>
              </a:rPr>
              <a:t>Hazardous</a:t>
            </a:r>
            <a:r>
              <a:rPr lang="en-US" sz="2000"/>
              <a:t>), </a:t>
            </a:r>
            <a:r>
              <a:rPr lang="en-US" sz="2000" b="1" u="sng"/>
              <a:t>or</a:t>
            </a:r>
            <a:r>
              <a:rPr lang="en-US" sz="2000"/>
              <a:t> email pdf copy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07A805F-FBBD-0909-0A88-192DD12C24C5}"/>
              </a:ext>
            </a:extLst>
          </p:cNvPr>
          <p:cNvSpPr txBox="1">
            <a:spLocks/>
          </p:cNvSpPr>
          <p:nvPr/>
        </p:nvSpPr>
        <p:spPr>
          <a:xfrm>
            <a:off x="838199" y="823496"/>
            <a:ext cx="5181601" cy="4653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/>
              <a:t>Non-Hazardous Sterile </a:t>
            </a:r>
            <a:r>
              <a:rPr lang="en-US" sz="2400" b="1" i="1"/>
              <a:t>or</a:t>
            </a:r>
            <a:r>
              <a:rPr lang="en-US" sz="2400" i="1"/>
              <a:t> </a:t>
            </a:r>
            <a:r>
              <a:rPr lang="en-US" sz="2400">
                <a:solidFill>
                  <a:srgbClr val="00B050"/>
                </a:solidFill>
              </a:rPr>
              <a:t>N/A</a:t>
            </a:r>
            <a:endParaRPr lang="en-US" sz="2400" b="1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EE32DF6-53BF-FF90-6DB3-071F5C42E45C}"/>
              </a:ext>
            </a:extLst>
          </p:cNvPr>
          <p:cNvSpPr txBox="1">
            <a:spLocks/>
          </p:cNvSpPr>
          <p:nvPr/>
        </p:nvSpPr>
        <p:spPr>
          <a:xfrm>
            <a:off x="6148498" y="831555"/>
            <a:ext cx="5181601" cy="4653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/>
              <a:t>Hazardous Sterile </a:t>
            </a:r>
            <a:r>
              <a:rPr lang="en-US" sz="2400" b="1" i="1"/>
              <a:t>or</a:t>
            </a:r>
            <a:r>
              <a:rPr lang="en-US" sz="2400" i="1"/>
              <a:t> </a:t>
            </a:r>
            <a:r>
              <a:rPr lang="en-US" sz="2400">
                <a:solidFill>
                  <a:srgbClr val="00B050"/>
                </a:solidFill>
              </a:rPr>
              <a:t>N/A</a:t>
            </a:r>
            <a:endParaRPr lang="en-US" sz="2400" b="1"/>
          </a:p>
        </p:txBody>
      </p:sp>
    </p:spTree>
    <p:extLst>
      <p:ext uri="{BB962C8B-B14F-4D97-AF65-F5344CB8AC3E}">
        <p14:creationId xmlns:p14="http://schemas.microsoft.com/office/powerpoint/2010/main" val="4062281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0541" y="223348"/>
            <a:ext cx="10515600" cy="587375"/>
          </a:xfrm>
        </p:spPr>
        <p:txBody>
          <a:bodyPr>
            <a:normAutofit/>
          </a:bodyPr>
          <a:lstStyle/>
          <a:p>
            <a:r>
              <a:rPr lang="en-US" sz="2900"/>
              <a:t>1f. “Medication Information” sign </a:t>
            </a:r>
            <a:r>
              <a:rPr lang="en-US" sz="2900" b="1" i="1"/>
              <a:t>or</a:t>
            </a:r>
            <a:r>
              <a:rPr lang="en-US" sz="2900"/>
              <a:t> </a:t>
            </a:r>
            <a:r>
              <a:rPr lang="en-US" sz="2900">
                <a:solidFill>
                  <a:srgbClr val="00B050"/>
                </a:solidFill>
              </a:rPr>
              <a:t>N/A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5836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0b99eea0-cfcc-44d5-8689-3e9f8e704ca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6D4183CB61EF429476DC86767A0629" ma:contentTypeVersion="7" ma:contentTypeDescription="Create a new document." ma:contentTypeScope="" ma:versionID="b73fc65ec06a9cd4ac5e8484809b3505">
  <xsd:schema xmlns:xsd="http://www.w3.org/2001/XMLSchema" xmlns:xs="http://www.w3.org/2001/XMLSchema" xmlns:p="http://schemas.microsoft.com/office/2006/metadata/properties" xmlns:ns2="0b99eea0-cfcc-44d5-8689-3e9f8e704ca6" xmlns:ns3="1beee590-7abf-448a-afd6-823864340896" targetNamespace="http://schemas.microsoft.com/office/2006/metadata/properties" ma:root="true" ma:fieldsID="516ffff048a6ff7d9bd29f80d08af0e8" ns2:_="" ns3:_="">
    <xsd:import namespace="0b99eea0-cfcc-44d5-8689-3e9f8e704ca6"/>
    <xsd:import namespace="1beee590-7abf-448a-afd6-82386434089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99eea0-cfcc-44d5-8689-3e9f8e704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Status" ma:index="14" nillable="true" ma:displayName="Status" ma:format="Dropdown" ma:internalName="Statu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eee590-7abf-448a-afd6-82386434089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2A3AD1-0DD3-4B10-9BF9-842F2D8CAE46}">
  <ds:schemaRefs>
    <ds:schemaRef ds:uri="0b99eea0-cfcc-44d5-8689-3e9f8e704ca6"/>
    <ds:schemaRef ds:uri="1beee590-7abf-448a-afd6-82386434089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BDAA066-6846-48ED-8F81-47CC6E1E03D7}">
  <ds:schemaRefs>
    <ds:schemaRef ds:uri="0b99eea0-cfcc-44d5-8689-3e9f8e704ca6"/>
    <ds:schemaRef ds:uri="1beee590-7abf-448a-afd6-82386434089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227F0169-2A61-4AF4-8738-AB609867FB4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2576</Words>
  <Application>Microsoft Office PowerPoint</Application>
  <PresentationFormat>Widescreen</PresentationFormat>
  <Paragraphs>248</Paragraphs>
  <Slides>83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83</vt:i4>
      </vt:variant>
    </vt:vector>
  </HeadingPairs>
  <TitlesOfParts>
    <vt:vector size="89" baseType="lpstr">
      <vt:lpstr>Arial</vt:lpstr>
      <vt:lpstr>Arial,Sans-Serif</vt:lpstr>
      <vt:lpstr>Calibri</vt:lpstr>
      <vt:lpstr>Calibri Light</vt:lpstr>
      <vt:lpstr>Courier New</vt:lpstr>
      <vt:lpstr>Office Theme</vt:lpstr>
      <vt:lpstr>Telepharmacy (Community)  Pre-opening/Change in Layout Inspection:  Digital Evidence</vt:lpstr>
      <vt:lpstr>Tips to Avoid Delays (Read Appendix B of Pharmacy Licensure Guide)</vt:lpstr>
      <vt:lpstr>Which sections to complete?</vt:lpstr>
      <vt:lpstr>1a. External view of the pharmacy  (Street view including the external signage)</vt:lpstr>
      <vt:lpstr>1b. Hours of operation sign</vt:lpstr>
      <vt:lpstr>1c. Professional Products Area for Schedule 3 drugs </vt:lpstr>
      <vt:lpstr>1d. Lock-and-leave barriers (if the premise is open for business while the pharmacy is closed) or N/A</vt:lpstr>
      <vt:lpstr>1e. Signage at 25 feet from dispensary or N/A</vt:lpstr>
      <vt:lpstr>1f. “Medication Information” sign or N/A</vt:lpstr>
      <vt:lpstr>1g. Separate injection room for iOAT or N/A</vt:lpstr>
      <vt:lpstr>2a. Dispensary area</vt:lpstr>
      <vt:lpstr>2b. Gate/door at the entrance into the dispensary</vt:lpstr>
      <vt:lpstr>2c. Placeholder for College licence</vt:lpstr>
      <vt:lpstr>2d. Professional Service Area for Schedule 2 drugs</vt:lpstr>
      <vt:lpstr>2e. Patient consultation area</vt:lpstr>
      <vt:lpstr>2f. Dispensing counter and service counter</vt:lpstr>
      <vt:lpstr>2g. Computer terminals for prescription processing</vt:lpstr>
      <vt:lpstr>2h. Shelving</vt:lpstr>
      <vt:lpstr>2i. Double stainless steel sink</vt:lpstr>
      <vt:lpstr>3a. Locked metal safe OR safe declaration </vt:lpstr>
      <vt:lpstr>3b. Security camera system AND surveillance signage</vt:lpstr>
      <vt:lpstr>3c. Motion sensors</vt:lpstr>
      <vt:lpstr>3d. Monitored alarm or N/A</vt:lpstr>
      <vt:lpstr>3e. Physical barriers or N/A</vt:lpstr>
      <vt:lpstr>3f. Locked area for sharps containers (for iOAT) or N/A</vt:lpstr>
      <vt:lpstr>4a. Equipment (general)</vt:lpstr>
      <vt:lpstr>4b. Equipment (electronic recordkeeping) or N/A</vt:lpstr>
      <vt:lpstr>4c. Prescription filing supplies</vt:lpstr>
      <vt:lpstr>4d. Equipment (cold chain)</vt:lpstr>
      <vt:lpstr>4d. Equipment (cold chain)</vt:lpstr>
      <vt:lpstr>4e. Equipment (methadone) or N/A</vt:lpstr>
      <vt:lpstr>4f. Equipment &amp; supplies (iOAT) or N/A </vt:lpstr>
      <vt:lpstr>4g. References (CPBC)</vt:lpstr>
      <vt:lpstr>4g. References (CPBC)</vt:lpstr>
      <vt:lpstr>4h. References (general)</vt:lpstr>
      <vt:lpstr>4i. References (if applicable) or N/A</vt:lpstr>
      <vt:lpstr>5a. Prescription hardcopy (i.e. the label/paper attached to the original prescription, which contains prescription information generated after transmitting to PharmaNet)</vt:lpstr>
      <vt:lpstr>5b. Marked prescription (sample)</vt:lpstr>
      <vt:lpstr>6a. Shredder OR contract with a document destruction company</vt:lpstr>
      <vt:lpstr>6b. Offsite storage contract or N/A</vt:lpstr>
      <vt:lpstr>7a. Drug receiving area</vt:lpstr>
      <vt:lpstr>7b. Storage area for non-usable and expired drugs</vt:lpstr>
      <vt:lpstr>8a. Prescription product label </vt:lpstr>
      <vt:lpstr>8b. Filling supplies (e.g. vials and bottles including caps)</vt:lpstr>
      <vt:lpstr>9a. Staff identification (e.g. name tag/badge)</vt:lpstr>
      <vt:lpstr>9b. Policy and Procedure Manual – all pages (or email PDF separately)</vt:lpstr>
      <vt:lpstr>10a. Tool/ technology enabling direct supervision on dispensary activities</vt:lpstr>
      <vt:lpstr>10b. Tool/ technology used for transmitting prescription and personal health information between sites</vt:lpstr>
      <vt:lpstr>10c. Tool/ technology used for processing prescriptions at the central pharmacy for prescriptions received at the telepharmacy</vt:lpstr>
      <vt:lpstr>10d. Tool/ technology enabling direct supervision on product final check</vt:lpstr>
      <vt:lpstr>10e. Tool/ technology enabling direct pharmacist/patient consultation</vt:lpstr>
      <vt:lpstr>C1a. Anteroom (non-hazardous only): functional parameters or N/A</vt:lpstr>
      <vt:lpstr>C1a. Anteroom (hazardous only): functional parameters or N/A</vt:lpstr>
      <vt:lpstr>C1a. Anteroom (shared): functional parameters or N/A</vt:lpstr>
      <vt:lpstr>C1b. Room temperature control/monitoring device</vt:lpstr>
      <vt:lpstr>C1c. Demarcation line</vt:lpstr>
      <vt:lpstr>C2a. Anteroom equipment &amp; supplies: gowning &amp; garbing</vt:lpstr>
      <vt:lpstr>C2b. Anteroom equipment &amp; supplies: hand hygiene/cleansing</vt:lpstr>
      <vt:lpstr>C2b. Anteroom equipment &amp; supplies: cleaning</vt:lpstr>
      <vt:lpstr>C2d. Anteroom equipment &amp; supplies: cold chain</vt:lpstr>
      <vt:lpstr>C2d. Anteroom equipment &amp; supplies: cold chain (continued)</vt:lpstr>
      <vt:lpstr>C2e. Anteroom equipment &amp; supplies: transferring products</vt:lpstr>
      <vt:lpstr>C3a. Clean room (non-hazardous only): functional parameters or N/A</vt:lpstr>
      <vt:lpstr>C3b. Clean room (hazardous only): functional parameters or N/A</vt:lpstr>
      <vt:lpstr>C3c. Clean room PEC (non-hazardous): LAFW and/or CAI or N/A</vt:lpstr>
      <vt:lpstr>C3d. Clean room PEC (hazardous): Class II or III BSC, and/or CACI or N/A</vt:lpstr>
      <vt:lpstr>C3e. Clean room: cold chain equipment or N/A</vt:lpstr>
      <vt:lpstr>C3e. Clean room: cold chain equipment (continued) or N/A</vt:lpstr>
      <vt:lpstr>C4a. Segregated area PEC (non-hazardous): LAFW and/or CAI or N/A</vt:lpstr>
      <vt:lpstr>C4b. Segregated area PEC (hazardous): Class II or III BSC, and/or CACI or N/A</vt:lpstr>
      <vt:lpstr>C4c. Storage area for hazardous drugs (dedicated room and/or clean room) or N/A</vt:lpstr>
      <vt:lpstr>C4d. Storage area for cleaning equipment and supplies</vt:lpstr>
      <vt:lpstr>C4e. Storage area: cold chain equipment or N/A</vt:lpstr>
      <vt:lpstr>C4e. Storage area: cold chain equipment (continued) or N/A</vt:lpstr>
      <vt:lpstr>C4f. Incubator or report from certified external laboratory</vt:lpstr>
      <vt:lpstr>C4g. Signage</vt:lpstr>
      <vt:lpstr>C5a. Hazardous sterile compounding – additional supplies: PPE</vt:lpstr>
      <vt:lpstr>C5b. Hazardous sterile compounding – additional supplies: spill kit including chemical cartridge respirator with pre-filter </vt:lpstr>
      <vt:lpstr>C5c. Hazardous sterile compounding – additional supplies: cytotoxic waste container</vt:lpstr>
      <vt:lpstr>C5d. Hazardous sterile compounding – additional supplies: Surface decontamination and deactivation agents</vt:lpstr>
      <vt:lpstr>C6a. Compounded product label </vt:lpstr>
      <vt:lpstr>C6b. Compounded sterile preparation log</vt:lpstr>
      <vt:lpstr>C6b. Policies and procedures for compounding</vt:lpstr>
    </vt:vector>
  </TitlesOfParts>
  <Company>College of Pharmacists of 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Telepharmacy Pre</dc:title>
  <dc:creator>CPBC</dc:creator>
  <cp:lastModifiedBy>Doris Wong</cp:lastModifiedBy>
  <cp:revision>2</cp:revision>
  <dcterms:created xsi:type="dcterms:W3CDTF">2017-06-30T18:46:46Z</dcterms:created>
  <dcterms:modified xsi:type="dcterms:W3CDTF">2022-06-28T23:38:43Z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0x010100556D4183CB61EF429476DC86767A0629</vt:lpwstr>
  </property>
</Properties>
</file>